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69" r:id="rId2"/>
    <p:sldMasterId id="2147483658" r:id="rId3"/>
    <p:sldMasterId id="2147483657" r:id="rId4"/>
    <p:sldMasterId id="2147483656" r:id="rId5"/>
    <p:sldMasterId id="2147483655" r:id="rId6"/>
    <p:sldMasterId id="2147483653" r:id="rId7"/>
    <p:sldMasterId id="2147483650" r:id="rId8"/>
    <p:sldMasterId id="2147483652" r:id="rId9"/>
    <p:sldMasterId id="2147483654" r:id="rId10"/>
  </p:sldMasterIdLst>
  <p:notesMasterIdLst>
    <p:notesMasterId r:id="rId30"/>
  </p:notesMasterIdLst>
  <p:sldIdLst>
    <p:sldId id="256" r:id="rId11"/>
    <p:sldId id="258" r:id="rId12"/>
    <p:sldId id="257" r:id="rId13"/>
    <p:sldId id="269" r:id="rId14"/>
    <p:sldId id="261" r:id="rId15"/>
    <p:sldId id="266" r:id="rId16"/>
    <p:sldId id="262" r:id="rId17"/>
    <p:sldId id="263" r:id="rId18"/>
    <p:sldId id="264" r:id="rId19"/>
    <p:sldId id="265" r:id="rId20"/>
    <p:sldId id="270" r:id="rId21"/>
    <p:sldId id="267" r:id="rId22"/>
    <p:sldId id="271" r:id="rId23"/>
    <p:sldId id="272" r:id="rId24"/>
    <p:sldId id="273" r:id="rId25"/>
    <p:sldId id="275" r:id="rId26"/>
    <p:sldId id="274" r:id="rId27"/>
    <p:sldId id="277"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81C"/>
    <a:srgbClr val="214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69"/>
    <p:restoredTop sz="94674"/>
  </p:normalViewPr>
  <p:slideViewPr>
    <p:cSldViewPr snapToGrid="0" snapToObjects="1">
      <p:cViewPr varScale="1">
        <p:scale>
          <a:sx n="108" d="100"/>
          <a:sy n="108" d="100"/>
        </p:scale>
        <p:origin x="9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5E550-BD18-BF47-BB0F-7388F8349988}" type="datetimeFigureOut">
              <a:rPr lang="en-US" smtClean="0"/>
              <a:t>4/15/2023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B819A-22FE-4440-A7AA-F7D2FFA27E06}" type="slidenum">
              <a:rPr lang="en-US" smtClean="0"/>
              <a:t>‹#›</a:t>
            </a:fld>
            <a:endParaRPr lang="en-US"/>
          </a:p>
        </p:txBody>
      </p:sp>
    </p:spTree>
    <p:extLst>
      <p:ext uri="{BB962C8B-B14F-4D97-AF65-F5344CB8AC3E}">
        <p14:creationId xmlns:p14="http://schemas.microsoft.com/office/powerpoint/2010/main" val="1915547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8D8F0-D7A4-BD4D-ACC2-A623614B6EBD}" type="slidenum">
              <a:rPr lang="en-US" smtClean="0"/>
              <a:t>6</a:t>
            </a:fld>
            <a:endParaRPr lang="en-US"/>
          </a:p>
        </p:txBody>
      </p:sp>
    </p:spTree>
    <p:extLst>
      <p:ext uri="{BB962C8B-B14F-4D97-AF65-F5344CB8AC3E}">
        <p14:creationId xmlns:p14="http://schemas.microsoft.com/office/powerpoint/2010/main" val="299786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B819A-22FE-4440-A7AA-F7D2FFA27E06}" type="slidenum">
              <a:rPr lang="en-US" smtClean="0"/>
              <a:t>12</a:t>
            </a:fld>
            <a:endParaRPr lang="en-US"/>
          </a:p>
        </p:txBody>
      </p:sp>
    </p:spTree>
    <p:extLst>
      <p:ext uri="{BB962C8B-B14F-4D97-AF65-F5344CB8AC3E}">
        <p14:creationId xmlns:p14="http://schemas.microsoft.com/office/powerpoint/2010/main" val="2309522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B819A-22FE-4440-A7AA-F7D2FFA27E06}" type="slidenum">
              <a:rPr lang="en-US" smtClean="0"/>
              <a:t>15</a:t>
            </a:fld>
            <a:endParaRPr lang="en-US"/>
          </a:p>
        </p:txBody>
      </p:sp>
    </p:spTree>
    <p:extLst>
      <p:ext uri="{BB962C8B-B14F-4D97-AF65-F5344CB8AC3E}">
        <p14:creationId xmlns:p14="http://schemas.microsoft.com/office/powerpoint/2010/main" val="51144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3D9C-22A7-1B47-9E4A-B52767C56C85}"/>
              </a:ext>
            </a:extLst>
          </p:cNvPr>
          <p:cNvSpPr>
            <a:spLocks noGrp="1"/>
          </p:cNvSpPr>
          <p:nvPr>
            <p:ph type="ctrTitle"/>
          </p:nvPr>
        </p:nvSpPr>
        <p:spPr>
          <a:xfrm>
            <a:off x="6380922" y="1122363"/>
            <a:ext cx="5098774" cy="2387600"/>
          </a:xfrm>
        </p:spPr>
        <p:txBody>
          <a:bodyPr anchor="b"/>
          <a:lstStyle>
            <a:lvl1pPr algn="ctr">
              <a:defRPr sz="6000"/>
            </a:lvl1pPr>
          </a:lstStyle>
          <a:p>
            <a:r>
              <a:rPr lang="en-US" dirty="0"/>
              <a:t>Click to edit Master title style</a:t>
            </a:r>
            <a:endParaRPr dirty="0"/>
          </a:p>
        </p:txBody>
      </p:sp>
      <p:sp>
        <p:nvSpPr>
          <p:cNvPr id="3" name="Subtitle 2">
            <a:extLst>
              <a:ext uri="{FF2B5EF4-FFF2-40B4-BE49-F238E27FC236}">
                <a16:creationId xmlns:a16="http://schemas.microsoft.com/office/drawing/2014/main" id="{2A1A94E5-EB6E-2942-AF39-BDF9E8941E25}"/>
              </a:ext>
            </a:extLst>
          </p:cNvPr>
          <p:cNvSpPr>
            <a:spLocks noGrp="1"/>
          </p:cNvSpPr>
          <p:nvPr>
            <p:ph type="subTitle" idx="1"/>
          </p:nvPr>
        </p:nvSpPr>
        <p:spPr>
          <a:xfrm>
            <a:off x="6380923" y="4114800"/>
            <a:ext cx="5098774" cy="18486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374516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F5F07-9FF2-CD4F-9045-4A0828750370}"/>
              </a:ext>
            </a:extLst>
          </p:cNvPr>
          <p:cNvSpPr>
            <a:spLocks noGrp="1"/>
          </p:cNvSpPr>
          <p:nvPr>
            <p:ph type="title"/>
          </p:nvPr>
        </p:nvSpPr>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BAFEF5C4-A6ED-7744-ADD7-2D51B06F2A34}"/>
              </a:ext>
            </a:extLst>
          </p:cNvPr>
          <p:cNvSpPr>
            <a:spLocks noGrp="1"/>
          </p:cNvSpPr>
          <p:nvPr>
            <p:ph idx="1"/>
          </p:nvPr>
        </p:nvSpPr>
        <p:spPr>
          <a:xfrm>
            <a:off x="838200" y="1825625"/>
            <a:ext cx="10515600" cy="1603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79823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3D9C-22A7-1B47-9E4A-B52767C56C85}"/>
              </a:ext>
            </a:extLst>
          </p:cNvPr>
          <p:cNvSpPr>
            <a:spLocks noGrp="1"/>
          </p:cNvSpPr>
          <p:nvPr>
            <p:ph type="ctrTitle"/>
          </p:nvPr>
        </p:nvSpPr>
        <p:spPr>
          <a:xfrm>
            <a:off x="6380922" y="1122363"/>
            <a:ext cx="5098774" cy="2387600"/>
          </a:xfrm>
        </p:spPr>
        <p:txBody>
          <a:bodyPr anchor="b"/>
          <a:lstStyle>
            <a:lvl1pPr algn="ctr">
              <a:defRPr sz="6000"/>
            </a:lvl1pPr>
          </a:lstStyle>
          <a:p>
            <a:r>
              <a:rPr lang="en-US" dirty="0"/>
              <a:t>Click to edit Master title style</a:t>
            </a:r>
            <a:endParaRPr dirty="0"/>
          </a:p>
        </p:txBody>
      </p:sp>
      <p:sp>
        <p:nvSpPr>
          <p:cNvPr id="3" name="Subtitle 2">
            <a:extLst>
              <a:ext uri="{FF2B5EF4-FFF2-40B4-BE49-F238E27FC236}">
                <a16:creationId xmlns:a16="http://schemas.microsoft.com/office/drawing/2014/main" id="{2A1A94E5-EB6E-2942-AF39-BDF9E8941E25}"/>
              </a:ext>
            </a:extLst>
          </p:cNvPr>
          <p:cNvSpPr>
            <a:spLocks noGrp="1"/>
          </p:cNvSpPr>
          <p:nvPr>
            <p:ph type="subTitle" idx="1"/>
          </p:nvPr>
        </p:nvSpPr>
        <p:spPr>
          <a:xfrm>
            <a:off x="6380923" y="4114800"/>
            <a:ext cx="5098774" cy="18486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123285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D5FB-4F16-6844-9604-DBA89EA1CAB5}"/>
              </a:ext>
            </a:extLst>
          </p:cNvPr>
          <p:cNvSpPr>
            <a:spLocks noGrp="1"/>
          </p:cNvSpPr>
          <p:nvPr>
            <p:ph type="title"/>
          </p:nvPr>
        </p:nvSpPr>
        <p:spPr/>
        <p:txBody>
          <a:bodyPr/>
          <a:lstStyle/>
          <a:p>
            <a:r>
              <a:rPr lang="en-US"/>
              <a:t>Click to edit Master title style</a:t>
            </a:r>
            <a:endParaRPr/>
          </a:p>
        </p:txBody>
      </p:sp>
      <p:sp>
        <p:nvSpPr>
          <p:cNvPr id="5" name="Text Placeholder 2">
            <a:extLst>
              <a:ext uri="{FF2B5EF4-FFF2-40B4-BE49-F238E27FC236}">
                <a16:creationId xmlns:a16="http://schemas.microsoft.com/office/drawing/2014/main" id="{97112138-CD08-6140-9162-E7936FBF2F58}"/>
              </a:ext>
            </a:extLst>
          </p:cNvPr>
          <p:cNvSpPr>
            <a:spLocks noGrp="1"/>
          </p:cNvSpPr>
          <p:nvPr>
            <p:ph idx="1"/>
          </p:nvPr>
        </p:nvSpPr>
        <p:spPr>
          <a:xfrm>
            <a:off x="5784112" y="1825625"/>
            <a:ext cx="5569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5252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91DB7-A8E0-5D4C-9486-DCEC3415D1BD}"/>
              </a:ext>
            </a:extLst>
          </p:cNvPr>
          <p:cNvSpPr>
            <a:spLocks noGrp="1"/>
          </p:cNvSpPr>
          <p:nvPr>
            <p:ph type="title"/>
          </p:nvPr>
        </p:nvSpPr>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1889CD91-18FF-D24A-A7A6-63876E518515}"/>
              </a:ext>
            </a:extLst>
          </p:cNvPr>
          <p:cNvSpPr>
            <a:spLocks noGrp="1"/>
          </p:cNvSpPr>
          <p:nvPr>
            <p:ph idx="1"/>
          </p:nvPr>
        </p:nvSpPr>
        <p:spPr>
          <a:xfrm>
            <a:off x="5784112" y="1825625"/>
            <a:ext cx="5569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195156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029C-CE9F-D340-B5BA-24B334F764A5}"/>
              </a:ext>
            </a:extLst>
          </p:cNvPr>
          <p:cNvSpPr>
            <a:spLocks noGrp="1"/>
          </p:cNvSpPr>
          <p:nvPr>
            <p:ph type="title"/>
          </p:nvPr>
        </p:nvSpPr>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E0B9ABA8-DB51-4C4E-8E16-13AA5B195EBC}"/>
              </a:ext>
            </a:extLst>
          </p:cNvPr>
          <p:cNvSpPr>
            <a:spLocks noGrp="1"/>
          </p:cNvSpPr>
          <p:nvPr>
            <p:ph idx="1"/>
          </p:nvPr>
        </p:nvSpPr>
        <p:spPr>
          <a:xfrm>
            <a:off x="5784112" y="1825625"/>
            <a:ext cx="556968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129433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ED06-F2D3-1C4F-A340-0A3931460965}"/>
              </a:ext>
            </a:extLst>
          </p:cNvPr>
          <p:cNvSpPr>
            <a:spLocks noGrp="1"/>
          </p:cNvSpPr>
          <p:nvPr>
            <p:ph type="title"/>
          </p:nvPr>
        </p:nvSpPr>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0EAAD341-D12F-8943-8A60-74FF569270EF}"/>
              </a:ext>
            </a:extLst>
          </p:cNvPr>
          <p:cNvSpPr>
            <a:spLocks noGrp="1"/>
          </p:cNvSpPr>
          <p:nvPr>
            <p:ph idx="1"/>
          </p:nvPr>
        </p:nvSpPr>
        <p:spPr>
          <a:xfrm>
            <a:off x="5784112" y="1825625"/>
            <a:ext cx="5569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64055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D622-2F0E-6A4A-8B7B-1F4B4AC4AFF7}"/>
              </a:ext>
            </a:extLst>
          </p:cNvPr>
          <p:cNvSpPr>
            <a:spLocks noGrp="1"/>
          </p:cNvSpPr>
          <p:nvPr>
            <p:ph type="title"/>
          </p:nvPr>
        </p:nvSpPr>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B4190383-1906-E94B-A98E-B747810EFBE6}"/>
              </a:ext>
            </a:extLst>
          </p:cNvPr>
          <p:cNvSpPr>
            <a:spLocks noGrp="1"/>
          </p:cNvSpPr>
          <p:nvPr>
            <p:ph idx="1"/>
          </p:nvPr>
        </p:nvSpPr>
        <p:spPr>
          <a:xfrm>
            <a:off x="6095998" y="2106386"/>
            <a:ext cx="525780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36730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50BA-6D88-4443-BEEE-C2716B4AE75A}"/>
              </a:ext>
            </a:extLst>
          </p:cNvPr>
          <p:cNvSpPr>
            <a:spLocks noGrp="1"/>
          </p:cNvSpPr>
          <p:nvPr>
            <p:ph type="title"/>
          </p:nvPr>
        </p:nvSpPr>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5937E296-9741-4946-AAEB-2988432CB4DE}"/>
              </a:ext>
            </a:extLst>
          </p:cNvPr>
          <p:cNvSpPr>
            <a:spLocks noGrp="1"/>
          </p:cNvSpPr>
          <p:nvPr>
            <p:ph idx="1"/>
          </p:nvPr>
        </p:nvSpPr>
        <p:spPr>
          <a:xfrm>
            <a:off x="2437966" y="1825625"/>
            <a:ext cx="891583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111671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75DD-C498-524A-AB22-BFC8B88C5BBD}"/>
              </a:ext>
            </a:extLst>
          </p:cNvPr>
          <p:cNvSpPr>
            <a:spLocks noGrp="1"/>
          </p:cNvSpPr>
          <p:nvPr>
            <p:ph type="title"/>
          </p:nvPr>
        </p:nvSpPr>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34488192-FF10-904D-B0E8-65C8E40F6008}"/>
              </a:ext>
            </a:extLst>
          </p:cNvPr>
          <p:cNvSpPr>
            <a:spLocks noGrp="1"/>
          </p:cNvSpPr>
          <p:nvPr>
            <p:ph idx="1"/>
          </p:nvPr>
        </p:nvSpPr>
        <p:spPr>
          <a:xfrm>
            <a:off x="838200" y="1825625"/>
            <a:ext cx="5257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218454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5000">
              <a:srgbClr val="F9981C"/>
            </a:gs>
            <a:gs pos="65000">
              <a:schemeClr val="bg1"/>
            </a:gs>
          </a:gsLst>
          <a:lin ang="108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3ECF1F-0222-5C4F-89EB-ABF99B9156AF}"/>
              </a:ext>
            </a:extLst>
          </p:cNvPr>
          <p:cNvSpPr>
            <a:spLocks noGrp="1"/>
          </p:cNvSpPr>
          <p:nvPr>
            <p:ph type="title"/>
          </p:nvPr>
        </p:nvSpPr>
        <p:spPr>
          <a:xfrm>
            <a:off x="6390862" y="681037"/>
            <a:ext cx="5092148" cy="2238927"/>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1B17DE63-6609-3D48-80FC-0AEE9BB79695}"/>
              </a:ext>
            </a:extLst>
          </p:cNvPr>
          <p:cNvSpPr>
            <a:spLocks noGrp="1"/>
          </p:cNvSpPr>
          <p:nvPr>
            <p:ph type="body" idx="1"/>
          </p:nvPr>
        </p:nvSpPr>
        <p:spPr>
          <a:xfrm>
            <a:off x="6390862" y="3349487"/>
            <a:ext cx="4962938" cy="28274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8" name="Picture 7">
            <a:extLst>
              <a:ext uri="{FF2B5EF4-FFF2-40B4-BE49-F238E27FC236}">
                <a16:creationId xmlns:a16="http://schemas.microsoft.com/office/drawing/2014/main" id="{8775BA84-0243-1F4A-88E5-3A33B19EEF46}"/>
              </a:ext>
            </a:extLst>
          </p:cNvPr>
          <p:cNvPicPr>
            <a:picLocks noChangeAspect="1"/>
          </p:cNvPicPr>
          <p:nvPr userDrawn="1"/>
        </p:nvPicPr>
        <p:blipFill>
          <a:blip r:embed="rId3"/>
          <a:stretch>
            <a:fillRect/>
          </a:stretch>
        </p:blipFill>
        <p:spPr>
          <a:xfrm>
            <a:off x="1098853" y="826160"/>
            <a:ext cx="4516755" cy="5046654"/>
          </a:xfrm>
          <a:prstGeom prst="rect">
            <a:avLst/>
          </a:prstGeom>
        </p:spPr>
      </p:pic>
    </p:spTree>
    <p:extLst>
      <p:ext uri="{BB962C8B-B14F-4D97-AF65-F5344CB8AC3E}">
        <p14:creationId xmlns:p14="http://schemas.microsoft.com/office/powerpoint/2010/main" val="942833045"/>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5845-71B7-A047-BBBB-F22FEAFA2057}"/>
              </a:ext>
            </a:extLst>
          </p:cNvPr>
          <p:cNvPicPr>
            <a:picLocks noChangeAspect="1"/>
          </p:cNvPicPr>
          <p:nvPr userDrawn="1"/>
        </p:nvPicPr>
        <p:blipFill>
          <a:blip r:embed="rId3"/>
          <a:stretch>
            <a:fillRect/>
          </a:stretch>
        </p:blipFill>
        <p:spPr>
          <a:xfrm>
            <a:off x="0" y="2630377"/>
            <a:ext cx="12192000" cy="4064000"/>
          </a:xfrm>
          <a:prstGeom prst="rect">
            <a:avLst/>
          </a:prstGeom>
        </p:spPr>
      </p:pic>
      <p:sp>
        <p:nvSpPr>
          <p:cNvPr id="2" name="Title Placeholder 1">
            <a:extLst>
              <a:ext uri="{FF2B5EF4-FFF2-40B4-BE49-F238E27FC236}">
                <a16:creationId xmlns:a16="http://schemas.microsoft.com/office/drawing/2014/main" id="{47E3D7D2-00A6-624A-A149-15EB75A7F9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F41F1FA4-B2C9-984E-9D97-EDED4C092D8D}"/>
              </a:ext>
            </a:extLst>
          </p:cNvPr>
          <p:cNvSpPr>
            <a:spLocks noGrp="1"/>
          </p:cNvSpPr>
          <p:nvPr>
            <p:ph type="body" idx="1"/>
          </p:nvPr>
        </p:nvSpPr>
        <p:spPr>
          <a:xfrm>
            <a:off x="838200" y="1825625"/>
            <a:ext cx="10515600" cy="1603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Picture 8">
            <a:extLst>
              <a:ext uri="{FF2B5EF4-FFF2-40B4-BE49-F238E27FC236}">
                <a16:creationId xmlns:a16="http://schemas.microsoft.com/office/drawing/2014/main" id="{5F6C6805-4DCE-8149-B752-6D27A2B0DDB6}"/>
              </a:ext>
            </a:extLst>
          </p:cNvPr>
          <p:cNvPicPr>
            <a:picLocks noChangeAspect="1"/>
          </p:cNvPicPr>
          <p:nvPr userDrawn="1"/>
        </p:nvPicPr>
        <p:blipFill>
          <a:blip r:embed="rId4"/>
          <a:stretch>
            <a:fillRect/>
          </a:stretch>
        </p:blipFill>
        <p:spPr>
          <a:xfrm>
            <a:off x="11009939" y="230188"/>
            <a:ext cx="687720" cy="687720"/>
          </a:xfrm>
          <a:prstGeom prst="rect">
            <a:avLst/>
          </a:prstGeom>
        </p:spPr>
      </p:pic>
    </p:spTree>
    <p:extLst>
      <p:ext uri="{BB962C8B-B14F-4D97-AF65-F5344CB8AC3E}">
        <p14:creationId xmlns:p14="http://schemas.microsoft.com/office/powerpoint/2010/main" val="2797135324"/>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5000">
              <a:srgbClr val="F9981C"/>
            </a:gs>
            <a:gs pos="65000">
              <a:schemeClr val="bg1"/>
            </a:gs>
          </a:gsLst>
          <a:lin ang="108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75BA84-0243-1F4A-88E5-3A33B19EEF46}"/>
              </a:ext>
            </a:extLst>
          </p:cNvPr>
          <p:cNvPicPr>
            <a:picLocks noChangeAspect="1"/>
          </p:cNvPicPr>
          <p:nvPr userDrawn="1"/>
        </p:nvPicPr>
        <p:blipFill>
          <a:blip r:embed="rId3"/>
          <a:stretch>
            <a:fillRect/>
          </a:stretch>
        </p:blipFill>
        <p:spPr>
          <a:xfrm>
            <a:off x="-541103" y="-1495489"/>
            <a:ext cx="9903764" cy="11065659"/>
          </a:xfrm>
          <a:prstGeom prst="rect">
            <a:avLst/>
          </a:prstGeom>
        </p:spPr>
      </p:pic>
      <p:sp>
        <p:nvSpPr>
          <p:cNvPr id="2" name="Title Placeholder 1">
            <a:extLst>
              <a:ext uri="{FF2B5EF4-FFF2-40B4-BE49-F238E27FC236}">
                <a16:creationId xmlns:a16="http://schemas.microsoft.com/office/drawing/2014/main" id="{0C3ECF1F-0222-5C4F-89EB-ABF99B9156AF}"/>
              </a:ext>
            </a:extLst>
          </p:cNvPr>
          <p:cNvSpPr>
            <a:spLocks noGrp="1"/>
          </p:cNvSpPr>
          <p:nvPr>
            <p:ph type="title"/>
          </p:nvPr>
        </p:nvSpPr>
        <p:spPr>
          <a:xfrm>
            <a:off x="6326257" y="738531"/>
            <a:ext cx="5092148" cy="2238927"/>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1B17DE63-6609-3D48-80FC-0AEE9BB79695}"/>
              </a:ext>
            </a:extLst>
          </p:cNvPr>
          <p:cNvSpPr>
            <a:spLocks noGrp="1"/>
          </p:cNvSpPr>
          <p:nvPr>
            <p:ph type="body" idx="1"/>
          </p:nvPr>
        </p:nvSpPr>
        <p:spPr>
          <a:xfrm>
            <a:off x="6390862" y="3349487"/>
            <a:ext cx="4962938" cy="28274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830762261"/>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7000">
              <a:srgbClr val="214D7D"/>
            </a:gs>
            <a:gs pos="0">
              <a:schemeClr val="bg1"/>
            </a:gs>
          </a:gsLst>
          <a:lin ang="108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9FE58-818B-7C42-A06E-F9376660C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dirty="0"/>
          </a:p>
        </p:txBody>
      </p:sp>
      <p:sp>
        <p:nvSpPr>
          <p:cNvPr id="3" name="Text Placeholder 2">
            <a:extLst>
              <a:ext uri="{FF2B5EF4-FFF2-40B4-BE49-F238E27FC236}">
                <a16:creationId xmlns:a16="http://schemas.microsoft.com/office/drawing/2014/main" id="{40449FF2-7944-C24E-8FDB-7921FBE5BB3D}"/>
              </a:ext>
            </a:extLst>
          </p:cNvPr>
          <p:cNvSpPr>
            <a:spLocks noGrp="1"/>
          </p:cNvSpPr>
          <p:nvPr>
            <p:ph type="body" idx="1"/>
          </p:nvPr>
        </p:nvSpPr>
        <p:spPr>
          <a:xfrm>
            <a:off x="5784112" y="1825625"/>
            <a:ext cx="5569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6" name="Picture 5">
            <a:extLst>
              <a:ext uri="{FF2B5EF4-FFF2-40B4-BE49-F238E27FC236}">
                <a16:creationId xmlns:a16="http://schemas.microsoft.com/office/drawing/2014/main" id="{27BDC967-35D3-FB43-B37A-63231BA6EE63}"/>
              </a:ext>
            </a:extLst>
          </p:cNvPr>
          <p:cNvPicPr>
            <a:picLocks noChangeAspect="1"/>
          </p:cNvPicPr>
          <p:nvPr userDrawn="1"/>
        </p:nvPicPr>
        <p:blipFill>
          <a:blip r:embed="rId3"/>
          <a:stretch>
            <a:fillRect/>
          </a:stretch>
        </p:blipFill>
        <p:spPr>
          <a:xfrm>
            <a:off x="-949989" y="1217583"/>
            <a:ext cx="7194845" cy="7194845"/>
          </a:xfrm>
          <a:prstGeom prst="rect">
            <a:avLst/>
          </a:prstGeom>
        </p:spPr>
      </p:pic>
      <p:pic>
        <p:nvPicPr>
          <p:cNvPr id="5" name="Picture 4">
            <a:extLst>
              <a:ext uri="{FF2B5EF4-FFF2-40B4-BE49-F238E27FC236}">
                <a16:creationId xmlns:a16="http://schemas.microsoft.com/office/drawing/2014/main" id="{78BBFB5E-0C66-224C-BBA8-905B6C16AF77}"/>
              </a:ext>
            </a:extLst>
          </p:cNvPr>
          <p:cNvPicPr>
            <a:picLocks noChangeAspect="1"/>
          </p:cNvPicPr>
          <p:nvPr userDrawn="1"/>
        </p:nvPicPr>
        <p:blipFill>
          <a:blip r:embed="rId4"/>
          <a:stretch>
            <a:fillRect/>
          </a:stretch>
        </p:blipFill>
        <p:spPr>
          <a:xfrm>
            <a:off x="11009939" y="230188"/>
            <a:ext cx="687720" cy="687720"/>
          </a:xfrm>
          <a:prstGeom prst="rect">
            <a:avLst/>
          </a:prstGeom>
        </p:spPr>
      </p:pic>
    </p:spTree>
    <p:extLst>
      <p:ext uri="{BB962C8B-B14F-4D97-AF65-F5344CB8AC3E}">
        <p14:creationId xmlns:p14="http://schemas.microsoft.com/office/powerpoint/2010/main" val="3900968376"/>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7000">
              <a:srgbClr val="F9981C"/>
            </a:gs>
            <a:gs pos="0">
              <a:schemeClr val="bg1"/>
            </a:gs>
          </a:gsLst>
          <a:lin ang="108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9FE58-818B-7C42-A06E-F9376660C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40449FF2-7944-C24E-8FDB-7921FBE5BB3D}"/>
              </a:ext>
            </a:extLst>
          </p:cNvPr>
          <p:cNvSpPr>
            <a:spLocks noGrp="1"/>
          </p:cNvSpPr>
          <p:nvPr>
            <p:ph type="body" idx="1"/>
          </p:nvPr>
        </p:nvSpPr>
        <p:spPr>
          <a:xfrm>
            <a:off x="5784112" y="1825625"/>
            <a:ext cx="5569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6" name="Picture 5">
            <a:extLst>
              <a:ext uri="{FF2B5EF4-FFF2-40B4-BE49-F238E27FC236}">
                <a16:creationId xmlns:a16="http://schemas.microsoft.com/office/drawing/2014/main" id="{27BDC967-35D3-FB43-B37A-63231BA6EE63}"/>
              </a:ext>
            </a:extLst>
          </p:cNvPr>
          <p:cNvPicPr>
            <a:picLocks noChangeAspect="1"/>
          </p:cNvPicPr>
          <p:nvPr userDrawn="1"/>
        </p:nvPicPr>
        <p:blipFill>
          <a:blip r:embed="rId3"/>
          <a:stretch>
            <a:fillRect/>
          </a:stretch>
        </p:blipFill>
        <p:spPr>
          <a:xfrm>
            <a:off x="-949989" y="1195812"/>
            <a:ext cx="7194845" cy="7194845"/>
          </a:xfrm>
          <a:prstGeom prst="rect">
            <a:avLst/>
          </a:prstGeom>
        </p:spPr>
      </p:pic>
      <p:pic>
        <p:nvPicPr>
          <p:cNvPr id="5" name="Picture 4">
            <a:extLst>
              <a:ext uri="{FF2B5EF4-FFF2-40B4-BE49-F238E27FC236}">
                <a16:creationId xmlns:a16="http://schemas.microsoft.com/office/drawing/2014/main" id="{6D36371E-E0BA-A54A-888D-11333C8BABB2}"/>
              </a:ext>
            </a:extLst>
          </p:cNvPr>
          <p:cNvPicPr>
            <a:picLocks noChangeAspect="1"/>
          </p:cNvPicPr>
          <p:nvPr userDrawn="1"/>
        </p:nvPicPr>
        <p:blipFill>
          <a:blip r:embed="rId4"/>
          <a:stretch>
            <a:fillRect/>
          </a:stretch>
        </p:blipFill>
        <p:spPr>
          <a:xfrm>
            <a:off x="11009939" y="230188"/>
            <a:ext cx="687720" cy="687720"/>
          </a:xfrm>
          <a:prstGeom prst="rect">
            <a:avLst/>
          </a:prstGeom>
        </p:spPr>
      </p:pic>
    </p:spTree>
    <p:extLst>
      <p:ext uri="{BB962C8B-B14F-4D97-AF65-F5344CB8AC3E}">
        <p14:creationId xmlns:p14="http://schemas.microsoft.com/office/powerpoint/2010/main" val="3305224087"/>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14D7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9FE58-818B-7C42-A06E-F9376660C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dirty="0"/>
          </a:p>
        </p:txBody>
      </p:sp>
      <p:sp>
        <p:nvSpPr>
          <p:cNvPr id="3" name="Text Placeholder 2">
            <a:extLst>
              <a:ext uri="{FF2B5EF4-FFF2-40B4-BE49-F238E27FC236}">
                <a16:creationId xmlns:a16="http://schemas.microsoft.com/office/drawing/2014/main" id="{40449FF2-7944-C24E-8FDB-7921FBE5BB3D}"/>
              </a:ext>
            </a:extLst>
          </p:cNvPr>
          <p:cNvSpPr>
            <a:spLocks noGrp="1"/>
          </p:cNvSpPr>
          <p:nvPr>
            <p:ph type="body" idx="1"/>
          </p:nvPr>
        </p:nvSpPr>
        <p:spPr>
          <a:xfrm>
            <a:off x="5784112" y="1825625"/>
            <a:ext cx="556968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pic>
        <p:nvPicPr>
          <p:cNvPr id="6" name="Picture 5">
            <a:extLst>
              <a:ext uri="{FF2B5EF4-FFF2-40B4-BE49-F238E27FC236}">
                <a16:creationId xmlns:a16="http://schemas.microsoft.com/office/drawing/2014/main" id="{27BDC967-35D3-FB43-B37A-63231BA6EE63}"/>
              </a:ext>
            </a:extLst>
          </p:cNvPr>
          <p:cNvPicPr>
            <a:picLocks noChangeAspect="1"/>
          </p:cNvPicPr>
          <p:nvPr userDrawn="1"/>
        </p:nvPicPr>
        <p:blipFill>
          <a:blip r:embed="rId3"/>
          <a:stretch>
            <a:fillRect/>
          </a:stretch>
        </p:blipFill>
        <p:spPr>
          <a:xfrm>
            <a:off x="-949989" y="1195812"/>
            <a:ext cx="7194845" cy="7194845"/>
          </a:xfrm>
          <a:prstGeom prst="rect">
            <a:avLst/>
          </a:prstGeom>
        </p:spPr>
      </p:pic>
      <p:pic>
        <p:nvPicPr>
          <p:cNvPr id="9" name="Picture 8">
            <a:extLst>
              <a:ext uri="{FF2B5EF4-FFF2-40B4-BE49-F238E27FC236}">
                <a16:creationId xmlns:a16="http://schemas.microsoft.com/office/drawing/2014/main" id="{DEB34437-DA44-7244-8C46-26ECD4AAA33B}"/>
              </a:ext>
            </a:extLst>
          </p:cNvPr>
          <p:cNvPicPr>
            <a:picLocks noChangeAspect="1"/>
          </p:cNvPicPr>
          <p:nvPr userDrawn="1"/>
        </p:nvPicPr>
        <p:blipFill>
          <a:blip r:embed="rId3"/>
          <a:stretch>
            <a:fillRect/>
          </a:stretch>
        </p:blipFill>
        <p:spPr>
          <a:xfrm>
            <a:off x="10956791" y="230188"/>
            <a:ext cx="794016" cy="794016"/>
          </a:xfrm>
          <a:prstGeom prst="rect">
            <a:avLst/>
          </a:prstGeom>
        </p:spPr>
      </p:pic>
    </p:spTree>
    <p:extLst>
      <p:ext uri="{BB962C8B-B14F-4D97-AF65-F5344CB8AC3E}">
        <p14:creationId xmlns:p14="http://schemas.microsoft.com/office/powerpoint/2010/main" val="238657254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9FE58-818B-7C42-A06E-F9376660C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40449FF2-7944-C24E-8FDB-7921FBE5BB3D}"/>
              </a:ext>
            </a:extLst>
          </p:cNvPr>
          <p:cNvSpPr>
            <a:spLocks noGrp="1"/>
          </p:cNvSpPr>
          <p:nvPr>
            <p:ph type="body" idx="1"/>
          </p:nvPr>
        </p:nvSpPr>
        <p:spPr>
          <a:xfrm>
            <a:off x="5784112" y="1825625"/>
            <a:ext cx="5569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8" name="Picture 7">
            <a:extLst>
              <a:ext uri="{FF2B5EF4-FFF2-40B4-BE49-F238E27FC236}">
                <a16:creationId xmlns:a16="http://schemas.microsoft.com/office/drawing/2014/main" id="{2A8024EA-88DE-0A4A-9CFB-A7DAB0FACDE9}"/>
              </a:ext>
            </a:extLst>
          </p:cNvPr>
          <p:cNvPicPr>
            <a:picLocks noChangeAspect="1"/>
          </p:cNvPicPr>
          <p:nvPr userDrawn="1"/>
        </p:nvPicPr>
        <p:blipFill>
          <a:blip r:embed="rId3"/>
          <a:stretch>
            <a:fillRect/>
          </a:stretch>
        </p:blipFill>
        <p:spPr>
          <a:xfrm>
            <a:off x="-1091759" y="1158948"/>
            <a:ext cx="7410893" cy="7410893"/>
          </a:xfrm>
          <a:prstGeom prst="rect">
            <a:avLst/>
          </a:prstGeom>
        </p:spPr>
      </p:pic>
      <p:pic>
        <p:nvPicPr>
          <p:cNvPr id="12" name="Picture 11">
            <a:extLst>
              <a:ext uri="{FF2B5EF4-FFF2-40B4-BE49-F238E27FC236}">
                <a16:creationId xmlns:a16="http://schemas.microsoft.com/office/drawing/2014/main" id="{C15F5B66-BF78-E444-A872-B3BA94FE2C3B}"/>
              </a:ext>
            </a:extLst>
          </p:cNvPr>
          <p:cNvPicPr>
            <a:picLocks noChangeAspect="1"/>
          </p:cNvPicPr>
          <p:nvPr userDrawn="1"/>
        </p:nvPicPr>
        <p:blipFill>
          <a:blip r:embed="rId3"/>
          <a:stretch>
            <a:fillRect/>
          </a:stretch>
        </p:blipFill>
        <p:spPr>
          <a:xfrm>
            <a:off x="11009939" y="230188"/>
            <a:ext cx="687720" cy="687720"/>
          </a:xfrm>
          <a:prstGeom prst="rect">
            <a:avLst/>
          </a:prstGeom>
        </p:spPr>
      </p:pic>
    </p:spTree>
    <p:extLst>
      <p:ext uri="{BB962C8B-B14F-4D97-AF65-F5344CB8AC3E}">
        <p14:creationId xmlns:p14="http://schemas.microsoft.com/office/powerpoint/2010/main" val="973671412"/>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C8A18A-6254-4F49-91C5-DD332837FEFD}"/>
              </a:ext>
            </a:extLst>
          </p:cNvPr>
          <p:cNvPicPr>
            <a:picLocks noChangeAspect="1"/>
          </p:cNvPicPr>
          <p:nvPr userDrawn="1"/>
        </p:nvPicPr>
        <p:blipFill>
          <a:blip r:embed="rId3"/>
          <a:stretch>
            <a:fillRect/>
          </a:stretch>
        </p:blipFill>
        <p:spPr>
          <a:xfrm>
            <a:off x="0" y="0"/>
            <a:ext cx="7059706" cy="6858000"/>
          </a:xfrm>
          <a:prstGeom prst="rect">
            <a:avLst/>
          </a:prstGeom>
        </p:spPr>
      </p:pic>
      <p:sp>
        <p:nvSpPr>
          <p:cNvPr id="2" name="Title Placeholder 1">
            <a:extLst>
              <a:ext uri="{FF2B5EF4-FFF2-40B4-BE49-F238E27FC236}">
                <a16:creationId xmlns:a16="http://schemas.microsoft.com/office/drawing/2014/main" id="{08FEE2F8-9354-3A4A-A008-84F81F2707BA}"/>
              </a:ext>
            </a:extLst>
          </p:cNvPr>
          <p:cNvSpPr>
            <a:spLocks noGrp="1"/>
          </p:cNvSpPr>
          <p:nvPr>
            <p:ph type="title"/>
          </p:nvPr>
        </p:nvSpPr>
        <p:spPr>
          <a:xfrm>
            <a:off x="6096000" y="365125"/>
            <a:ext cx="5257800"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CE752A71-40AB-EA40-9F24-C1B2D35C497A}"/>
              </a:ext>
            </a:extLst>
          </p:cNvPr>
          <p:cNvSpPr>
            <a:spLocks noGrp="1"/>
          </p:cNvSpPr>
          <p:nvPr>
            <p:ph type="body" idx="1"/>
          </p:nvPr>
        </p:nvSpPr>
        <p:spPr>
          <a:xfrm>
            <a:off x="6095998" y="2106386"/>
            <a:ext cx="525780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pic>
        <p:nvPicPr>
          <p:cNvPr id="9" name="Picture 8">
            <a:extLst>
              <a:ext uri="{FF2B5EF4-FFF2-40B4-BE49-F238E27FC236}">
                <a16:creationId xmlns:a16="http://schemas.microsoft.com/office/drawing/2014/main" id="{106F11C0-926D-DA44-A4C1-767AB9D69112}"/>
              </a:ext>
            </a:extLst>
          </p:cNvPr>
          <p:cNvPicPr>
            <a:picLocks noChangeAspect="1"/>
          </p:cNvPicPr>
          <p:nvPr userDrawn="1"/>
        </p:nvPicPr>
        <p:blipFill>
          <a:blip r:embed="rId4"/>
          <a:stretch>
            <a:fillRect/>
          </a:stretch>
        </p:blipFill>
        <p:spPr>
          <a:xfrm>
            <a:off x="11009939" y="230188"/>
            <a:ext cx="687720" cy="687720"/>
          </a:xfrm>
          <a:prstGeom prst="rect">
            <a:avLst/>
          </a:prstGeom>
        </p:spPr>
      </p:pic>
    </p:spTree>
    <p:extLst>
      <p:ext uri="{BB962C8B-B14F-4D97-AF65-F5344CB8AC3E}">
        <p14:creationId xmlns:p14="http://schemas.microsoft.com/office/powerpoint/2010/main" val="38391189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DF3EAE-8801-AC4A-A5D2-C33F26D84F6B}"/>
              </a:ext>
            </a:extLst>
          </p:cNvPr>
          <p:cNvSpPr>
            <a:spLocks noGrp="1"/>
          </p:cNvSpPr>
          <p:nvPr>
            <p:ph type="title"/>
          </p:nvPr>
        </p:nvSpPr>
        <p:spPr>
          <a:xfrm>
            <a:off x="2437966" y="365125"/>
            <a:ext cx="8915834"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9C09B918-395F-7A4D-9E74-9B7AF59B3CB8}"/>
              </a:ext>
            </a:extLst>
          </p:cNvPr>
          <p:cNvSpPr>
            <a:spLocks noGrp="1"/>
          </p:cNvSpPr>
          <p:nvPr>
            <p:ph type="body" idx="1"/>
          </p:nvPr>
        </p:nvSpPr>
        <p:spPr>
          <a:xfrm>
            <a:off x="2437966" y="1825625"/>
            <a:ext cx="891583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pic>
        <p:nvPicPr>
          <p:cNvPr id="8" name="Picture 7">
            <a:extLst>
              <a:ext uri="{FF2B5EF4-FFF2-40B4-BE49-F238E27FC236}">
                <a16:creationId xmlns:a16="http://schemas.microsoft.com/office/drawing/2014/main" id="{295CF427-EB60-AD4B-99A2-262856CE4763}"/>
              </a:ext>
            </a:extLst>
          </p:cNvPr>
          <p:cNvPicPr>
            <a:picLocks noChangeAspect="1"/>
          </p:cNvPicPr>
          <p:nvPr userDrawn="1"/>
        </p:nvPicPr>
        <p:blipFill>
          <a:blip r:embed="rId3"/>
          <a:stretch>
            <a:fillRect/>
          </a:stretch>
        </p:blipFill>
        <p:spPr>
          <a:xfrm>
            <a:off x="125506" y="0"/>
            <a:ext cx="2084294" cy="6858000"/>
          </a:xfrm>
          <a:prstGeom prst="rect">
            <a:avLst/>
          </a:prstGeom>
        </p:spPr>
      </p:pic>
      <p:pic>
        <p:nvPicPr>
          <p:cNvPr id="10" name="Picture 9">
            <a:extLst>
              <a:ext uri="{FF2B5EF4-FFF2-40B4-BE49-F238E27FC236}">
                <a16:creationId xmlns:a16="http://schemas.microsoft.com/office/drawing/2014/main" id="{65612A7C-7786-954F-817E-37F51BCDF93E}"/>
              </a:ext>
            </a:extLst>
          </p:cNvPr>
          <p:cNvPicPr>
            <a:picLocks noChangeAspect="1"/>
          </p:cNvPicPr>
          <p:nvPr userDrawn="1"/>
        </p:nvPicPr>
        <p:blipFill>
          <a:blip r:embed="rId4"/>
          <a:stretch>
            <a:fillRect/>
          </a:stretch>
        </p:blipFill>
        <p:spPr>
          <a:xfrm>
            <a:off x="11009939" y="230188"/>
            <a:ext cx="687720" cy="687720"/>
          </a:xfrm>
          <a:prstGeom prst="rect">
            <a:avLst/>
          </a:prstGeom>
        </p:spPr>
      </p:pic>
    </p:spTree>
    <p:extLst>
      <p:ext uri="{BB962C8B-B14F-4D97-AF65-F5344CB8AC3E}">
        <p14:creationId xmlns:p14="http://schemas.microsoft.com/office/powerpoint/2010/main" val="366997202"/>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6C92F8-B4A0-2E42-A5D8-635EB880FA87}"/>
              </a:ext>
            </a:extLst>
          </p:cNvPr>
          <p:cNvPicPr>
            <a:picLocks noChangeAspect="1"/>
          </p:cNvPicPr>
          <p:nvPr userDrawn="1"/>
        </p:nvPicPr>
        <p:blipFill>
          <a:blip r:embed="rId3"/>
          <a:stretch>
            <a:fillRect/>
          </a:stretch>
        </p:blipFill>
        <p:spPr>
          <a:xfrm>
            <a:off x="4885765" y="0"/>
            <a:ext cx="7306235" cy="6858000"/>
          </a:xfrm>
          <a:prstGeom prst="rect">
            <a:avLst/>
          </a:prstGeom>
        </p:spPr>
      </p:pic>
      <p:sp>
        <p:nvSpPr>
          <p:cNvPr id="2" name="Title Placeholder 1">
            <a:extLst>
              <a:ext uri="{FF2B5EF4-FFF2-40B4-BE49-F238E27FC236}">
                <a16:creationId xmlns:a16="http://schemas.microsoft.com/office/drawing/2014/main" id="{F96A5D0D-3A2C-ED49-B671-A905955AAD6E}"/>
              </a:ext>
            </a:extLst>
          </p:cNvPr>
          <p:cNvSpPr>
            <a:spLocks noGrp="1"/>
          </p:cNvSpPr>
          <p:nvPr>
            <p:ph type="title"/>
          </p:nvPr>
        </p:nvSpPr>
        <p:spPr>
          <a:xfrm>
            <a:off x="1164771" y="365125"/>
            <a:ext cx="4931230" cy="1325563"/>
          </a:xfrm>
          <a:prstGeom prst="rect">
            <a:avLst/>
          </a:prstGeom>
        </p:spPr>
        <p:txBody>
          <a:bodyPr vert="horz" lIns="91440" tIns="45720" rIns="91440" bIns="45720" rtlCol="0" anchor="ctr">
            <a:normAutofit/>
          </a:bodyPr>
          <a:lstStyle/>
          <a:p>
            <a:r>
              <a:rPr lang="en-US" dirty="0"/>
              <a:t>Click to edit Master title style</a:t>
            </a:r>
            <a:endParaRPr dirty="0"/>
          </a:p>
        </p:txBody>
      </p:sp>
      <p:sp>
        <p:nvSpPr>
          <p:cNvPr id="3" name="Text Placeholder 2">
            <a:extLst>
              <a:ext uri="{FF2B5EF4-FFF2-40B4-BE49-F238E27FC236}">
                <a16:creationId xmlns:a16="http://schemas.microsoft.com/office/drawing/2014/main" id="{0FCCC11A-A451-B84B-9888-C0979D735085}"/>
              </a:ext>
            </a:extLst>
          </p:cNvPr>
          <p:cNvSpPr>
            <a:spLocks noGrp="1"/>
          </p:cNvSpPr>
          <p:nvPr>
            <p:ph type="body" idx="1"/>
          </p:nvPr>
        </p:nvSpPr>
        <p:spPr>
          <a:xfrm>
            <a:off x="838200" y="1825625"/>
            <a:ext cx="5257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 name="Picture 8">
            <a:extLst>
              <a:ext uri="{FF2B5EF4-FFF2-40B4-BE49-F238E27FC236}">
                <a16:creationId xmlns:a16="http://schemas.microsoft.com/office/drawing/2014/main" id="{1D6D3E1F-A833-A94D-B5E1-23CBE4424A97}"/>
              </a:ext>
            </a:extLst>
          </p:cNvPr>
          <p:cNvPicPr>
            <a:picLocks noChangeAspect="1"/>
          </p:cNvPicPr>
          <p:nvPr userDrawn="1"/>
        </p:nvPicPr>
        <p:blipFill>
          <a:blip r:embed="rId4"/>
          <a:stretch>
            <a:fillRect/>
          </a:stretch>
        </p:blipFill>
        <p:spPr>
          <a:xfrm>
            <a:off x="334850" y="230188"/>
            <a:ext cx="687720" cy="687720"/>
          </a:xfrm>
          <a:prstGeom prst="rect">
            <a:avLst/>
          </a:prstGeom>
        </p:spPr>
      </p:pic>
    </p:spTree>
    <p:extLst>
      <p:ext uri="{BB962C8B-B14F-4D97-AF65-F5344CB8AC3E}">
        <p14:creationId xmlns:p14="http://schemas.microsoft.com/office/powerpoint/2010/main" val="801868856"/>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mailto:camadorl@nu.edu" TargetMode="External"/><Relationship Id="rId7" Type="http://schemas.openxmlformats.org/officeDocument/2006/relationships/image" Target="../media/image10.jpeg"/><Relationship Id="rId2" Type="http://schemas.openxmlformats.org/officeDocument/2006/relationships/hyperlink" Target="mailto:Sharon.Merritt@fresno.edu" TargetMode="Externa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mailto:eduardo.munoz-munoz@sjsu.ed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camadorl@nu.edu" TargetMode="External"/><Relationship Id="rId7" Type="http://schemas.openxmlformats.org/officeDocument/2006/relationships/image" Target="../media/image10.jpeg"/><Relationship Id="rId2" Type="http://schemas.openxmlformats.org/officeDocument/2006/relationships/hyperlink" Target="mailto:Sharon.Merritt@fresno.edu" TargetMode="Externa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mailto:eduardo.munoz-munoz@sjsu.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7ECC-A080-0187-EBE9-677A43206410}"/>
              </a:ext>
            </a:extLst>
          </p:cNvPr>
          <p:cNvSpPr>
            <a:spLocks noGrp="1"/>
          </p:cNvSpPr>
          <p:nvPr>
            <p:ph type="ctrTitle"/>
          </p:nvPr>
        </p:nvSpPr>
        <p:spPr/>
        <p:txBody>
          <a:bodyPr>
            <a:normAutofit fontScale="90000"/>
          </a:bodyPr>
          <a:lstStyle/>
          <a:p>
            <a:r>
              <a:rPr lang="en-US" sz="4800" b="1" dirty="0">
                <a:effectLst/>
                <a:latin typeface="Arial" panose="020B0604020202020204" pitchFamily="34" charset="0"/>
                <a:ea typeface="Arial" panose="020B0604020202020204" pitchFamily="34" charset="0"/>
              </a:rPr>
              <a:t>Beyond </a:t>
            </a:r>
            <a:r>
              <a:rPr lang="en-US" sz="4800" b="1" dirty="0">
                <a:solidFill>
                  <a:srgbClr val="C00000"/>
                </a:solidFill>
                <a:effectLst/>
                <a:latin typeface="Arial" panose="020B0604020202020204" pitchFamily="34" charset="0"/>
                <a:ea typeface="Arial" panose="020B0604020202020204" pitchFamily="34" charset="0"/>
              </a:rPr>
              <a:t>just-policy</a:t>
            </a:r>
            <a:r>
              <a:rPr lang="en-US" sz="4800" b="1" dirty="0">
                <a:effectLst/>
                <a:latin typeface="Arial" panose="020B0604020202020204" pitchFamily="34" charset="0"/>
                <a:ea typeface="Arial" panose="020B0604020202020204" pitchFamily="34" charset="0"/>
              </a:rPr>
              <a:t> transition:</a:t>
            </a:r>
            <a:br>
              <a:rPr lang="en-US" sz="1800" dirty="0">
                <a:effectLst/>
                <a:latin typeface="Arial" panose="020B0604020202020204" pitchFamily="34" charset="0"/>
                <a:ea typeface="Arial" panose="020B0604020202020204" pitchFamily="34" charset="0"/>
              </a:rPr>
            </a:br>
            <a:endParaRPr lang="en-US" dirty="0"/>
          </a:p>
        </p:txBody>
      </p:sp>
      <p:sp>
        <p:nvSpPr>
          <p:cNvPr id="3" name="Subtitle 2">
            <a:extLst>
              <a:ext uri="{FF2B5EF4-FFF2-40B4-BE49-F238E27FC236}">
                <a16:creationId xmlns:a16="http://schemas.microsoft.com/office/drawing/2014/main" id="{2DCC448D-94E7-A4F9-F351-2AF392E9A382}"/>
              </a:ext>
            </a:extLst>
          </p:cNvPr>
          <p:cNvSpPr>
            <a:spLocks noGrp="1"/>
          </p:cNvSpPr>
          <p:nvPr>
            <p:ph type="subTitle" idx="1"/>
          </p:nvPr>
        </p:nvSpPr>
        <p:spPr>
          <a:xfrm>
            <a:off x="5538106" y="2994916"/>
            <a:ext cx="6496730" cy="1848678"/>
          </a:xfrm>
        </p:spPr>
        <p:txBody>
          <a:bodyPr>
            <a:normAutofit/>
          </a:bodyPr>
          <a:lstStyle/>
          <a:p>
            <a:pPr>
              <a:lnSpc>
                <a:spcPct val="100000"/>
              </a:lnSpc>
            </a:pPr>
            <a:r>
              <a:rPr lang="en-US" sz="2400" b="1" dirty="0">
                <a:effectLst/>
                <a:latin typeface="Arial" panose="020B0604020202020204" pitchFamily="34" charset="0"/>
                <a:ea typeface="Arial" panose="020B0604020202020204" pitchFamily="34" charset="0"/>
              </a:rPr>
              <a:t>Practitioner Experiences </a:t>
            </a:r>
          </a:p>
          <a:p>
            <a:pPr>
              <a:lnSpc>
                <a:spcPct val="100000"/>
              </a:lnSpc>
            </a:pPr>
            <a:r>
              <a:rPr lang="en-US" sz="2400" b="1" dirty="0">
                <a:effectLst/>
                <a:latin typeface="Arial" panose="020B0604020202020204" pitchFamily="34" charset="0"/>
                <a:ea typeface="Arial" panose="020B0604020202020204" pitchFamily="34" charset="0"/>
              </a:rPr>
              <a:t>in the Conceptual and Practical </a:t>
            </a:r>
          </a:p>
          <a:p>
            <a:pPr>
              <a:lnSpc>
                <a:spcPct val="100000"/>
              </a:lnSpc>
            </a:pPr>
            <a:r>
              <a:rPr lang="en-US" sz="2400" b="1" dirty="0">
                <a:effectLst/>
                <a:latin typeface="Arial" panose="020B0604020202020204" pitchFamily="34" charset="0"/>
                <a:ea typeface="Arial" panose="020B0604020202020204" pitchFamily="34" charset="0"/>
              </a:rPr>
              <a:t>Transition to the new CA BILA and BTPEs</a:t>
            </a:r>
            <a:endParaRPr lang="en-US" dirty="0"/>
          </a:p>
        </p:txBody>
      </p:sp>
      <p:sp>
        <p:nvSpPr>
          <p:cNvPr id="4" name="TextBox 3">
            <a:extLst>
              <a:ext uri="{FF2B5EF4-FFF2-40B4-BE49-F238E27FC236}">
                <a16:creationId xmlns:a16="http://schemas.microsoft.com/office/drawing/2014/main" id="{CC17E5ED-98AC-7A26-9825-8E75EEEAB6E7}"/>
              </a:ext>
            </a:extLst>
          </p:cNvPr>
          <p:cNvSpPr txBox="1"/>
          <p:nvPr/>
        </p:nvSpPr>
        <p:spPr>
          <a:xfrm>
            <a:off x="6924782" y="5382516"/>
            <a:ext cx="4458985"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CCTE SPAN 2023</a:t>
            </a:r>
          </a:p>
        </p:txBody>
      </p:sp>
    </p:spTree>
    <p:extLst>
      <p:ext uri="{BB962C8B-B14F-4D97-AF65-F5344CB8AC3E}">
        <p14:creationId xmlns:p14="http://schemas.microsoft.com/office/powerpoint/2010/main" val="2334113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E119-0722-0D3F-2EFC-D8B2190F14B1}"/>
              </a:ext>
            </a:extLst>
          </p:cNvPr>
          <p:cNvSpPr>
            <a:spLocks noGrp="1"/>
          </p:cNvSpPr>
          <p:nvPr>
            <p:ph type="title"/>
          </p:nvPr>
        </p:nvSpPr>
        <p:spPr/>
        <p:txBody>
          <a:bodyPr>
            <a:normAutofit/>
          </a:bodyPr>
          <a:lstStyle/>
          <a:p>
            <a:r>
              <a:rPr lang="en-US" sz="4000" dirty="0"/>
              <a:t>Recent Resources for Course Adaptations, cont.</a:t>
            </a:r>
          </a:p>
        </p:txBody>
      </p:sp>
      <p:sp>
        <p:nvSpPr>
          <p:cNvPr id="3" name="Content Placeholder 2">
            <a:extLst>
              <a:ext uri="{FF2B5EF4-FFF2-40B4-BE49-F238E27FC236}">
                <a16:creationId xmlns:a16="http://schemas.microsoft.com/office/drawing/2014/main" id="{A2D6EB8D-3B8B-55ED-FB9B-DC45AE5F98C0}"/>
              </a:ext>
            </a:extLst>
          </p:cNvPr>
          <p:cNvSpPr>
            <a:spLocks noGrp="1"/>
          </p:cNvSpPr>
          <p:nvPr>
            <p:ph idx="1"/>
          </p:nvPr>
        </p:nvSpPr>
        <p:spPr/>
        <p:txBody>
          <a:bodyPr>
            <a:normAutofit fontScale="85000" lnSpcReduction="20000"/>
          </a:bodyPr>
          <a:lstStyle/>
          <a:p>
            <a:pPr marL="182880" indent="-274320">
              <a:buNone/>
            </a:pPr>
            <a:r>
              <a:rPr lang="en-US" dirty="0"/>
              <a:t>Jensen, B. &amp; Sawyer, A. (2013). </a:t>
            </a:r>
            <a:r>
              <a:rPr lang="en-US" i="1" dirty="0"/>
              <a:t>Regarding </a:t>
            </a:r>
            <a:r>
              <a:rPr lang="en-US" i="1" dirty="0" err="1"/>
              <a:t>educación</a:t>
            </a:r>
            <a:r>
              <a:rPr lang="en-US" i="1" dirty="0"/>
              <a:t>:  Mexican-American schooling, immigration, and bi-national improvement.</a:t>
            </a:r>
            <a:r>
              <a:rPr lang="en-US" dirty="0"/>
              <a:t>  Teachers College.</a:t>
            </a:r>
          </a:p>
          <a:p>
            <a:pPr marL="182880" indent="-274320">
              <a:buNone/>
            </a:pPr>
            <a:r>
              <a:rPr lang="en-US" dirty="0"/>
              <a:t>Meyers, S. (2014).  </a:t>
            </a:r>
            <a:r>
              <a:rPr lang="en-US" i="1" dirty="0"/>
              <a:t>Del </a:t>
            </a:r>
            <a:r>
              <a:rPr lang="en-US" i="1" dirty="0" err="1"/>
              <a:t>otro</a:t>
            </a:r>
            <a:r>
              <a:rPr lang="en-US" i="1" dirty="0"/>
              <a:t> </a:t>
            </a:r>
            <a:r>
              <a:rPr lang="en-US" i="1" dirty="0" err="1"/>
              <a:t>lado</a:t>
            </a:r>
            <a:r>
              <a:rPr lang="en-US" i="1" dirty="0"/>
              <a:t>: Literacy and migration across the U.S.-Mexico border. </a:t>
            </a:r>
            <a:r>
              <a:rPr lang="en-US" dirty="0" err="1"/>
              <a:t>Souther</a:t>
            </a:r>
            <a:r>
              <a:rPr lang="en-US" dirty="0"/>
              <a:t> Illinois Univ.</a:t>
            </a:r>
          </a:p>
          <a:p>
            <a:pPr marL="182880" indent="-274320">
              <a:buNone/>
            </a:pPr>
            <a:r>
              <a:rPr lang="en-US" dirty="0"/>
              <a:t>Olsen, L. (2021). </a:t>
            </a:r>
            <a:r>
              <a:rPr lang="en-US" i="1" dirty="0"/>
              <a:t>A legacy of courage and activism:  Stories from the movement for educational access and equity for English Learners in California.  </a:t>
            </a:r>
            <a:r>
              <a:rPr lang="en-US" dirty="0"/>
              <a:t>Californians Together.</a:t>
            </a:r>
          </a:p>
          <a:p>
            <a:pPr marL="182880" indent="-274320">
              <a:buNone/>
            </a:pPr>
            <a:r>
              <a:rPr lang="en-US" dirty="0"/>
              <a:t>Orellana, M. F. (2009). </a:t>
            </a:r>
            <a:r>
              <a:rPr lang="en-US" i="1" dirty="0"/>
              <a:t>Translating childhoods:  Immigrant youth, language, and culture.</a:t>
            </a:r>
            <a:r>
              <a:rPr lang="en-US" dirty="0"/>
              <a:t> Rutgers University.</a:t>
            </a:r>
          </a:p>
          <a:p>
            <a:pPr marL="182880" indent="-274320">
              <a:buNone/>
            </a:pPr>
            <a:r>
              <a:rPr lang="en-US" dirty="0" err="1"/>
              <a:t>Portes</a:t>
            </a:r>
            <a:r>
              <a:rPr lang="en-US" dirty="0"/>
              <a:t>, P. R.; Salas, S.; </a:t>
            </a:r>
            <a:r>
              <a:rPr lang="en-US" dirty="0" err="1"/>
              <a:t>Baquedano</a:t>
            </a:r>
            <a:r>
              <a:rPr lang="en-US" dirty="0"/>
              <a:t>-López, P.; &amp; </a:t>
            </a:r>
            <a:r>
              <a:rPr lang="en-US" dirty="0" err="1"/>
              <a:t>Mellom</a:t>
            </a:r>
            <a:r>
              <a:rPr lang="en-US" dirty="0"/>
              <a:t>, P. J.(Eds.) (2014). U.S. </a:t>
            </a:r>
            <a:r>
              <a:rPr lang="en-US" i="1" dirty="0"/>
              <a:t>Latinos and education policy:  Research-based directions for change.</a:t>
            </a:r>
            <a:r>
              <a:rPr lang="en-US" dirty="0"/>
              <a:t> Routledge.</a:t>
            </a:r>
          </a:p>
          <a:p>
            <a:pPr marL="182880" indent="-274320">
              <a:buNone/>
            </a:pPr>
            <a:r>
              <a:rPr lang="en-US" dirty="0"/>
              <a:t>Among many others!</a:t>
            </a:r>
          </a:p>
        </p:txBody>
      </p:sp>
    </p:spTree>
    <p:extLst>
      <p:ext uri="{BB962C8B-B14F-4D97-AF65-F5344CB8AC3E}">
        <p14:creationId xmlns:p14="http://schemas.microsoft.com/office/powerpoint/2010/main" val="196934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9321E5-468D-F210-A6C9-043648856404}"/>
              </a:ext>
            </a:extLst>
          </p:cNvPr>
          <p:cNvSpPr>
            <a:spLocks noGrp="1"/>
          </p:cNvSpPr>
          <p:nvPr>
            <p:ph type="title"/>
          </p:nvPr>
        </p:nvSpPr>
        <p:spPr>
          <a:xfrm>
            <a:off x="1988906" y="1084316"/>
            <a:ext cx="8655121" cy="1325563"/>
          </a:xfrm>
        </p:spPr>
        <p:txBody>
          <a:bodyPr>
            <a:normAutofit fontScale="90000"/>
          </a:bodyPr>
          <a:lstStyle/>
          <a:p>
            <a:pPr algn="ctr"/>
            <a:r>
              <a:rPr lang="en-US" sz="4400" b="1" i="0" u="none" strike="noStrike" dirty="0">
                <a:solidFill>
                  <a:srgbClr val="000000"/>
                </a:solidFill>
                <a:effectLst/>
                <a:latin typeface="Arial" panose="020B0604020202020204" pitchFamily="34" charset="0"/>
              </a:rPr>
              <a:t>Aligning structures, </a:t>
            </a:r>
            <a:br>
              <a:rPr lang="en-US" sz="4400" b="1" i="0" u="none" strike="noStrike" dirty="0">
                <a:solidFill>
                  <a:srgbClr val="000000"/>
                </a:solidFill>
                <a:effectLst/>
                <a:latin typeface="Arial" panose="020B0604020202020204" pitchFamily="34" charset="0"/>
              </a:rPr>
            </a:br>
            <a:r>
              <a:rPr lang="en-US" sz="4400" b="1" i="0" u="none" strike="noStrike" dirty="0">
                <a:solidFill>
                  <a:srgbClr val="000000"/>
                </a:solidFill>
                <a:effectLst/>
                <a:latin typeface="Arial" panose="020B0604020202020204" pitchFamily="34" charset="0"/>
              </a:rPr>
              <a:t>deepening practice:  </a:t>
            </a:r>
            <a:br>
              <a:rPr lang="en-US" sz="4400" b="1" i="0" u="none" strike="noStrike" dirty="0">
                <a:solidFill>
                  <a:srgbClr val="000000"/>
                </a:solidFill>
                <a:effectLst/>
                <a:latin typeface="Arial" panose="020B0604020202020204" pitchFamily="34" charset="0"/>
              </a:rPr>
            </a:br>
            <a:r>
              <a:rPr lang="en-US" sz="4400" b="1" i="0" u="none" strike="noStrike" dirty="0">
                <a:solidFill>
                  <a:srgbClr val="000000"/>
                </a:solidFill>
                <a:effectLst/>
                <a:latin typeface="Arial" panose="020B0604020202020204" pitchFamily="34" charset="0"/>
              </a:rPr>
              <a:t>Seizing the opportunity as a community of practice</a:t>
            </a:r>
            <a:endParaRPr lang="en-US" dirty="0"/>
          </a:p>
        </p:txBody>
      </p:sp>
      <p:sp>
        <p:nvSpPr>
          <p:cNvPr id="5" name="Content Placeholder 2">
            <a:extLst>
              <a:ext uri="{FF2B5EF4-FFF2-40B4-BE49-F238E27FC236}">
                <a16:creationId xmlns:a16="http://schemas.microsoft.com/office/drawing/2014/main" id="{A03A65D3-260C-9A72-2A42-0C9A039C01A8}"/>
              </a:ext>
            </a:extLst>
          </p:cNvPr>
          <p:cNvSpPr>
            <a:spLocks noGrp="1"/>
          </p:cNvSpPr>
          <p:nvPr>
            <p:ph idx="1"/>
          </p:nvPr>
        </p:nvSpPr>
        <p:spPr>
          <a:xfrm>
            <a:off x="5049104" y="4888504"/>
            <a:ext cx="8915833" cy="2174979"/>
          </a:xfrm>
        </p:spPr>
        <p:txBody>
          <a:bodyPr>
            <a:normAutofit/>
          </a:bodyPr>
          <a:lstStyle/>
          <a:p>
            <a:pPr marL="0" indent="0" algn="ctr">
              <a:buNone/>
            </a:pPr>
            <a:r>
              <a:rPr lang="en-US" sz="2400" b="1" dirty="0">
                <a:solidFill>
                  <a:schemeClr val="bg1"/>
                </a:solidFill>
                <a:latin typeface="Arial" panose="020B0604020202020204" pitchFamily="34" charset="0"/>
                <a:cs typeface="Arial" panose="020B0604020202020204" pitchFamily="34" charset="0"/>
              </a:rPr>
              <a:t>Eduardo R. Muñoz-Muñoz</a:t>
            </a:r>
          </a:p>
          <a:p>
            <a:pPr marL="0" indent="0" algn="ctr">
              <a:buNone/>
            </a:pPr>
            <a:r>
              <a:rPr lang="en-US" sz="2400" b="1" dirty="0">
                <a:solidFill>
                  <a:schemeClr val="bg1"/>
                </a:solidFill>
                <a:latin typeface="Arial" panose="020B0604020202020204" pitchFamily="34" charset="0"/>
                <a:cs typeface="Arial" panose="020B0604020202020204" pitchFamily="34" charset="0"/>
              </a:rPr>
              <a:t>San José State University</a:t>
            </a:r>
          </a:p>
          <a:p>
            <a:pPr marL="0" indent="0" algn="ctr">
              <a:buNone/>
            </a:pPr>
            <a:r>
              <a:rPr lang="en-US" sz="2400" b="1" dirty="0">
                <a:solidFill>
                  <a:schemeClr val="bg1"/>
                </a:solidFill>
                <a:latin typeface="Arial" panose="020B0604020202020204" pitchFamily="34" charset="0"/>
                <a:cs typeface="Arial" panose="020B0604020202020204" pitchFamily="34" charset="0"/>
              </a:rPr>
              <a:t>CABTE President</a:t>
            </a:r>
          </a:p>
        </p:txBody>
      </p:sp>
    </p:spTree>
    <p:extLst>
      <p:ext uri="{BB962C8B-B14F-4D97-AF65-F5344CB8AC3E}">
        <p14:creationId xmlns:p14="http://schemas.microsoft.com/office/powerpoint/2010/main" val="3217474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B2D442-F687-7999-EA96-275578FFF1EF}"/>
              </a:ext>
            </a:extLst>
          </p:cNvPr>
          <p:cNvPicPr>
            <a:picLocks noChangeAspect="1"/>
          </p:cNvPicPr>
          <p:nvPr/>
        </p:nvPicPr>
        <p:blipFill>
          <a:blip r:embed="rId3"/>
          <a:stretch>
            <a:fillRect/>
          </a:stretch>
        </p:blipFill>
        <p:spPr>
          <a:xfrm>
            <a:off x="2943576" y="644773"/>
            <a:ext cx="4382911" cy="5568453"/>
          </a:xfrm>
          <a:prstGeom prst="rect">
            <a:avLst/>
          </a:prstGeom>
          <a:effectLst>
            <a:glow rad="139172">
              <a:schemeClr val="accent1">
                <a:alpha val="74065"/>
              </a:schemeClr>
            </a:glow>
          </a:effectLst>
        </p:spPr>
      </p:pic>
      <p:grpSp>
        <p:nvGrpSpPr>
          <p:cNvPr id="10" name="Group 9">
            <a:extLst>
              <a:ext uri="{FF2B5EF4-FFF2-40B4-BE49-F238E27FC236}">
                <a16:creationId xmlns:a16="http://schemas.microsoft.com/office/drawing/2014/main" id="{523928FF-AF5F-D330-0490-3CD127AB8407}"/>
              </a:ext>
            </a:extLst>
          </p:cNvPr>
          <p:cNvGrpSpPr/>
          <p:nvPr/>
        </p:nvGrpSpPr>
        <p:grpSpPr>
          <a:xfrm>
            <a:off x="4541660" y="2290076"/>
            <a:ext cx="7311672" cy="4756254"/>
            <a:chOff x="4541660" y="2290076"/>
            <a:chExt cx="7311672" cy="4756254"/>
          </a:xfrm>
        </p:grpSpPr>
        <p:grpSp>
          <p:nvGrpSpPr>
            <p:cNvPr id="7" name="Group 6">
              <a:extLst>
                <a:ext uri="{FF2B5EF4-FFF2-40B4-BE49-F238E27FC236}">
                  <a16:creationId xmlns:a16="http://schemas.microsoft.com/office/drawing/2014/main" id="{766D3AA5-EA77-0215-233E-4980CA624BF5}"/>
                </a:ext>
              </a:extLst>
            </p:cNvPr>
            <p:cNvGrpSpPr/>
            <p:nvPr/>
          </p:nvGrpSpPr>
          <p:grpSpPr>
            <a:xfrm>
              <a:off x="4541660" y="2290076"/>
              <a:ext cx="7311672" cy="3719320"/>
              <a:chOff x="4541660" y="2290076"/>
              <a:chExt cx="7311672" cy="3719320"/>
            </a:xfrm>
          </p:grpSpPr>
          <p:pic>
            <p:nvPicPr>
              <p:cNvPr id="5" name="Picture 4">
                <a:extLst>
                  <a:ext uri="{FF2B5EF4-FFF2-40B4-BE49-F238E27FC236}">
                    <a16:creationId xmlns:a16="http://schemas.microsoft.com/office/drawing/2014/main" id="{45C9AFF3-F71D-393A-1A07-9FA0408A1871}"/>
                  </a:ext>
                </a:extLst>
              </p:cNvPr>
              <p:cNvPicPr>
                <a:picLocks noChangeAspect="1"/>
              </p:cNvPicPr>
              <p:nvPr/>
            </p:nvPicPr>
            <p:blipFill>
              <a:blip r:embed="rId4"/>
              <a:stretch>
                <a:fillRect/>
              </a:stretch>
            </p:blipFill>
            <p:spPr>
              <a:xfrm>
                <a:off x="4541660" y="2290076"/>
                <a:ext cx="6893983" cy="1787329"/>
              </a:xfrm>
              <a:prstGeom prst="rect">
                <a:avLst/>
              </a:prstGeom>
              <a:effectLst>
                <a:glow rad="224964">
                  <a:schemeClr val="accent1">
                    <a:alpha val="88878"/>
                  </a:schemeClr>
                </a:glow>
              </a:effectLst>
            </p:spPr>
          </p:pic>
          <p:sp>
            <p:nvSpPr>
              <p:cNvPr id="6" name="TextBox 5">
                <a:extLst>
                  <a:ext uri="{FF2B5EF4-FFF2-40B4-BE49-F238E27FC236}">
                    <a16:creationId xmlns:a16="http://schemas.microsoft.com/office/drawing/2014/main" id="{8E9C8BFD-AEC7-7A14-53C3-FF42519FAC47}"/>
                  </a:ext>
                </a:extLst>
              </p:cNvPr>
              <p:cNvSpPr txBox="1"/>
              <p:nvPr/>
            </p:nvSpPr>
            <p:spPr>
              <a:xfrm>
                <a:off x="8539604" y="4809067"/>
                <a:ext cx="3313728" cy="1200329"/>
              </a:xfrm>
              <a:prstGeom prst="rect">
                <a:avLst/>
              </a:prstGeom>
              <a:noFill/>
            </p:spPr>
            <p:txBody>
              <a:bodyPr wrap="none" rtlCol="0">
                <a:spAutoFit/>
              </a:bodyPr>
              <a:lstStyle/>
              <a:p>
                <a:r>
                  <a:rPr lang="en-US" sz="7200" b="1" dirty="0">
                    <a:latin typeface="Arial" panose="020B0604020202020204" pitchFamily="34" charset="0"/>
                    <a:cs typeface="Arial" panose="020B0604020202020204" pitchFamily="34" charset="0"/>
                  </a:rPr>
                  <a:t>Goals?</a:t>
                </a:r>
              </a:p>
            </p:txBody>
          </p:sp>
        </p:grpSp>
        <p:pic>
          <p:nvPicPr>
            <p:cNvPr id="9" name="Picture 8">
              <a:extLst>
                <a:ext uri="{FF2B5EF4-FFF2-40B4-BE49-F238E27FC236}">
                  <a16:creationId xmlns:a16="http://schemas.microsoft.com/office/drawing/2014/main" id="{972503CB-6252-DAB3-9A96-98CCA27B8F4E}"/>
                </a:ext>
              </a:extLst>
            </p:cNvPr>
            <p:cNvPicPr>
              <a:picLocks noChangeAspect="1"/>
            </p:cNvPicPr>
            <p:nvPr/>
          </p:nvPicPr>
          <p:blipFill>
            <a:blip r:embed="rId5"/>
            <a:stretch>
              <a:fillRect/>
            </a:stretch>
          </p:blipFill>
          <p:spPr>
            <a:xfrm>
              <a:off x="7024511" y="4399086"/>
              <a:ext cx="2647244" cy="2647244"/>
            </a:xfrm>
            <a:prstGeom prst="rect">
              <a:avLst/>
            </a:prstGeom>
          </p:spPr>
        </p:pic>
      </p:grpSp>
    </p:spTree>
    <p:extLst>
      <p:ext uri="{BB962C8B-B14F-4D97-AF65-F5344CB8AC3E}">
        <p14:creationId xmlns:p14="http://schemas.microsoft.com/office/powerpoint/2010/main" val="173384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B61914-DD26-F0C1-37C5-F2DB1600B897}"/>
              </a:ext>
            </a:extLst>
          </p:cNvPr>
          <p:cNvPicPr>
            <a:picLocks noChangeAspect="1"/>
          </p:cNvPicPr>
          <p:nvPr/>
        </p:nvPicPr>
        <p:blipFill>
          <a:blip r:embed="rId2"/>
          <a:stretch>
            <a:fillRect/>
          </a:stretch>
        </p:blipFill>
        <p:spPr>
          <a:xfrm>
            <a:off x="2568222" y="455946"/>
            <a:ext cx="9002889" cy="6402054"/>
          </a:xfrm>
          <a:prstGeom prst="rect">
            <a:avLst/>
          </a:prstGeom>
        </p:spPr>
      </p:pic>
      <p:pic>
        <p:nvPicPr>
          <p:cNvPr id="5" name="Picture 4">
            <a:extLst>
              <a:ext uri="{FF2B5EF4-FFF2-40B4-BE49-F238E27FC236}">
                <a16:creationId xmlns:a16="http://schemas.microsoft.com/office/drawing/2014/main" id="{A6375F8E-CE29-7CCD-F962-D20BDFE4AB58}"/>
              </a:ext>
            </a:extLst>
          </p:cNvPr>
          <p:cNvPicPr>
            <a:picLocks noChangeAspect="1"/>
          </p:cNvPicPr>
          <p:nvPr/>
        </p:nvPicPr>
        <p:blipFill>
          <a:blip r:embed="rId3"/>
          <a:stretch>
            <a:fillRect/>
          </a:stretch>
        </p:blipFill>
        <p:spPr>
          <a:xfrm>
            <a:off x="2362905" y="2630312"/>
            <a:ext cx="9366769" cy="1888772"/>
          </a:xfrm>
          <a:prstGeom prst="rect">
            <a:avLst/>
          </a:prstGeom>
          <a:effectLst>
            <a:glow rad="215715">
              <a:schemeClr val="accent1">
                <a:alpha val="66000"/>
              </a:schemeClr>
            </a:glow>
          </a:effectLst>
        </p:spPr>
      </p:pic>
    </p:spTree>
    <p:extLst>
      <p:ext uri="{BB962C8B-B14F-4D97-AF65-F5344CB8AC3E}">
        <p14:creationId xmlns:p14="http://schemas.microsoft.com/office/powerpoint/2010/main" val="12084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C1F1BB-F23D-AF1B-9C51-A587F8C93CE8}"/>
              </a:ext>
            </a:extLst>
          </p:cNvPr>
          <p:cNvPicPr>
            <a:picLocks noChangeAspect="1"/>
          </p:cNvPicPr>
          <p:nvPr/>
        </p:nvPicPr>
        <p:blipFill>
          <a:blip r:embed="rId2"/>
          <a:stretch>
            <a:fillRect/>
          </a:stretch>
        </p:blipFill>
        <p:spPr>
          <a:xfrm>
            <a:off x="7633052" y="3429000"/>
            <a:ext cx="5943600" cy="5930900"/>
          </a:xfrm>
          <a:prstGeom prst="rect">
            <a:avLst/>
          </a:prstGeom>
        </p:spPr>
      </p:pic>
      <p:pic>
        <p:nvPicPr>
          <p:cNvPr id="4" name="Picture 3">
            <a:extLst>
              <a:ext uri="{FF2B5EF4-FFF2-40B4-BE49-F238E27FC236}">
                <a16:creationId xmlns:a16="http://schemas.microsoft.com/office/drawing/2014/main" id="{A51A4223-EC93-CE69-F374-CE9786C250B5}"/>
              </a:ext>
            </a:extLst>
          </p:cNvPr>
          <p:cNvPicPr>
            <a:picLocks noChangeAspect="1"/>
          </p:cNvPicPr>
          <p:nvPr/>
        </p:nvPicPr>
        <p:blipFill>
          <a:blip r:embed="rId3"/>
          <a:stretch>
            <a:fillRect/>
          </a:stretch>
        </p:blipFill>
        <p:spPr>
          <a:xfrm>
            <a:off x="3232150" y="1082490"/>
            <a:ext cx="7289094" cy="4709415"/>
          </a:xfrm>
          <a:prstGeom prst="rect">
            <a:avLst/>
          </a:prstGeom>
          <a:effectLst>
            <a:glow rad="234589">
              <a:schemeClr val="accent1">
                <a:alpha val="70000"/>
              </a:schemeClr>
            </a:glow>
          </a:effectLst>
        </p:spPr>
      </p:pic>
    </p:spTree>
    <p:extLst>
      <p:ext uri="{BB962C8B-B14F-4D97-AF65-F5344CB8AC3E}">
        <p14:creationId xmlns:p14="http://schemas.microsoft.com/office/powerpoint/2010/main" val="444131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6015-F187-D583-8646-9D006D156A77}"/>
              </a:ext>
            </a:extLst>
          </p:cNvPr>
          <p:cNvSpPr>
            <a:spLocks noGrp="1"/>
          </p:cNvSpPr>
          <p:nvPr>
            <p:ph type="title"/>
          </p:nvPr>
        </p:nvSpPr>
        <p:spPr/>
        <p:txBody>
          <a:bodyPr/>
          <a:lstStyle/>
          <a:p>
            <a:r>
              <a:rPr lang="en-US" dirty="0"/>
              <a:t>Implications</a:t>
            </a:r>
          </a:p>
        </p:txBody>
      </p:sp>
      <p:sp>
        <p:nvSpPr>
          <p:cNvPr id="3" name="Content Placeholder 2">
            <a:extLst>
              <a:ext uri="{FF2B5EF4-FFF2-40B4-BE49-F238E27FC236}">
                <a16:creationId xmlns:a16="http://schemas.microsoft.com/office/drawing/2014/main" id="{FF8CE241-6FBA-8F3C-A8D7-923F85B8EF34}"/>
              </a:ext>
            </a:extLst>
          </p:cNvPr>
          <p:cNvSpPr>
            <a:spLocks noGrp="1"/>
          </p:cNvSpPr>
          <p:nvPr>
            <p:ph idx="1"/>
          </p:nvPr>
        </p:nvSpPr>
        <p:spPr/>
        <p:txBody>
          <a:bodyPr>
            <a:normAutofit/>
          </a:bodyPr>
          <a:lstStyle/>
          <a:p>
            <a:r>
              <a:rPr lang="en-US" sz="4000" dirty="0"/>
              <a:t>What is </a:t>
            </a:r>
            <a:r>
              <a:rPr lang="en-US" sz="4000" b="1" dirty="0">
                <a:solidFill>
                  <a:srgbClr val="C00000"/>
                </a:solidFill>
              </a:rPr>
              <a:t>beyond the policy</a:t>
            </a:r>
            <a:r>
              <a:rPr lang="en-US" sz="4000" dirty="0"/>
              <a:t>?</a:t>
            </a:r>
          </a:p>
          <a:p>
            <a:r>
              <a:rPr lang="en-US" sz="4000" dirty="0"/>
              <a:t>How do </a:t>
            </a:r>
            <a:r>
              <a:rPr lang="en-US" sz="4000" b="1" dirty="0">
                <a:solidFill>
                  <a:srgbClr val="C00000"/>
                </a:solidFill>
              </a:rPr>
              <a:t>pathways</a:t>
            </a:r>
            <a:r>
              <a:rPr lang="en-US" sz="4000" dirty="0"/>
              <a:t> serve different populations?</a:t>
            </a:r>
          </a:p>
          <a:p>
            <a:r>
              <a:rPr lang="en-US" sz="4000" dirty="0"/>
              <a:t>How do we </a:t>
            </a:r>
            <a:r>
              <a:rPr lang="en-US" sz="4000" b="1" dirty="0">
                <a:solidFill>
                  <a:srgbClr val="C00000"/>
                </a:solidFill>
              </a:rPr>
              <a:t>coordination </a:t>
            </a:r>
            <a:r>
              <a:rPr lang="en-US" sz="4000" dirty="0"/>
              <a:t>implementation?</a:t>
            </a:r>
          </a:p>
          <a:p>
            <a:r>
              <a:rPr lang="en-US" sz="4000" dirty="0"/>
              <a:t>What is the </a:t>
            </a:r>
            <a:r>
              <a:rPr lang="en-US" sz="4000" b="1" dirty="0">
                <a:solidFill>
                  <a:srgbClr val="C00000"/>
                </a:solidFill>
              </a:rPr>
              <a:t>field experience </a:t>
            </a:r>
            <a:r>
              <a:rPr lang="en-US" sz="4000" dirty="0"/>
              <a:t>like? </a:t>
            </a:r>
          </a:p>
        </p:txBody>
      </p:sp>
      <p:pic>
        <p:nvPicPr>
          <p:cNvPr id="5" name="Picture 4">
            <a:extLst>
              <a:ext uri="{FF2B5EF4-FFF2-40B4-BE49-F238E27FC236}">
                <a16:creationId xmlns:a16="http://schemas.microsoft.com/office/drawing/2014/main" id="{251F0583-C867-9BB1-9CA2-3EC6F019B8C5}"/>
              </a:ext>
            </a:extLst>
          </p:cNvPr>
          <p:cNvPicPr>
            <a:picLocks noChangeAspect="1"/>
          </p:cNvPicPr>
          <p:nvPr/>
        </p:nvPicPr>
        <p:blipFill>
          <a:blip r:embed="rId3"/>
          <a:stretch>
            <a:fillRect/>
          </a:stretch>
        </p:blipFill>
        <p:spPr>
          <a:xfrm rot="19564367">
            <a:off x="8844843" y="1869332"/>
            <a:ext cx="6350000" cy="6858000"/>
          </a:xfrm>
          <a:prstGeom prst="rect">
            <a:avLst/>
          </a:prstGeom>
        </p:spPr>
      </p:pic>
    </p:spTree>
    <p:extLst>
      <p:ext uri="{BB962C8B-B14F-4D97-AF65-F5344CB8AC3E}">
        <p14:creationId xmlns:p14="http://schemas.microsoft.com/office/powerpoint/2010/main" val="189073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9321E5-468D-F210-A6C9-043648856404}"/>
              </a:ext>
            </a:extLst>
          </p:cNvPr>
          <p:cNvSpPr>
            <a:spLocks noGrp="1"/>
          </p:cNvSpPr>
          <p:nvPr>
            <p:ph type="title"/>
          </p:nvPr>
        </p:nvSpPr>
        <p:spPr>
          <a:xfrm>
            <a:off x="1988906" y="1084316"/>
            <a:ext cx="8655121" cy="1325563"/>
          </a:xfrm>
        </p:spPr>
        <p:txBody>
          <a:bodyPr>
            <a:noAutofit/>
          </a:bodyPr>
          <a:lstStyle/>
          <a:p>
            <a:pPr algn="ctr">
              <a:lnSpc>
                <a:spcPct val="100000"/>
              </a:lnSpc>
            </a:pPr>
            <a:r>
              <a:rPr lang="en-US" sz="4000" b="1" dirty="0">
                <a:effectLst/>
                <a:latin typeface="Arial" panose="020B0604020202020204" pitchFamily="34" charset="0"/>
                <a:ea typeface="Arial" panose="020B0604020202020204" pitchFamily="34" charset="0"/>
              </a:rPr>
              <a:t>Advocating for a new legitimacy </a:t>
            </a:r>
            <a:br>
              <a:rPr lang="en-US" sz="4000" b="1" dirty="0">
                <a:effectLst/>
                <a:latin typeface="Arial" panose="020B0604020202020204" pitchFamily="34" charset="0"/>
                <a:ea typeface="Arial" panose="020B0604020202020204" pitchFamily="34" charset="0"/>
              </a:rPr>
            </a:br>
            <a:r>
              <a:rPr lang="en-US" sz="4000" b="1" dirty="0">
                <a:effectLst/>
                <a:latin typeface="Arial" panose="020B0604020202020204" pitchFamily="34" charset="0"/>
                <a:ea typeface="Arial" panose="020B0604020202020204" pitchFamily="34" charset="0"/>
              </a:rPr>
              <a:t>of languages and language use in the dual language classroom</a:t>
            </a:r>
            <a:r>
              <a:rPr lang="en-US" sz="4000" dirty="0">
                <a:effectLst/>
              </a:rPr>
              <a:t> </a:t>
            </a:r>
            <a:endParaRPr lang="en-US" sz="4000" dirty="0"/>
          </a:p>
        </p:txBody>
      </p:sp>
      <p:sp>
        <p:nvSpPr>
          <p:cNvPr id="5" name="Content Placeholder 2">
            <a:extLst>
              <a:ext uri="{FF2B5EF4-FFF2-40B4-BE49-F238E27FC236}">
                <a16:creationId xmlns:a16="http://schemas.microsoft.com/office/drawing/2014/main" id="{A03A65D3-260C-9A72-2A42-0C9A039C01A8}"/>
              </a:ext>
            </a:extLst>
          </p:cNvPr>
          <p:cNvSpPr>
            <a:spLocks noGrp="1"/>
          </p:cNvSpPr>
          <p:nvPr>
            <p:ph idx="1"/>
          </p:nvPr>
        </p:nvSpPr>
        <p:spPr>
          <a:xfrm>
            <a:off x="5049104" y="4888504"/>
            <a:ext cx="8915833" cy="2174979"/>
          </a:xfrm>
        </p:spPr>
        <p:txBody>
          <a:bodyPr>
            <a:normAutofit/>
          </a:bodyPr>
          <a:lstStyle/>
          <a:p>
            <a:pPr marL="0" indent="0" algn="ctr">
              <a:buNone/>
            </a:pPr>
            <a:r>
              <a:rPr lang="en-US" sz="2400" b="1" dirty="0">
                <a:solidFill>
                  <a:schemeClr val="bg1"/>
                </a:solidFill>
                <a:latin typeface="Arial" panose="020B0604020202020204" pitchFamily="34" charset="0"/>
                <a:cs typeface="Arial" panose="020B0604020202020204" pitchFamily="34" charset="0"/>
              </a:rPr>
              <a:t>Clara Amador-</a:t>
            </a:r>
            <a:r>
              <a:rPr lang="en-US" sz="2400" b="1" dirty="0" err="1">
                <a:solidFill>
                  <a:schemeClr val="bg1"/>
                </a:solidFill>
                <a:latin typeface="Arial" panose="020B0604020202020204" pitchFamily="34" charset="0"/>
                <a:cs typeface="Arial" panose="020B0604020202020204" pitchFamily="34" charset="0"/>
              </a:rPr>
              <a:t>Lankster</a:t>
            </a:r>
            <a:endParaRPr lang="en-US" sz="2400" b="1" dirty="0">
              <a:solidFill>
                <a:schemeClr val="bg1"/>
              </a:solidFill>
              <a:latin typeface="Arial" panose="020B0604020202020204" pitchFamily="34" charset="0"/>
              <a:cs typeface="Arial" panose="020B0604020202020204" pitchFamily="34" charset="0"/>
            </a:endParaRPr>
          </a:p>
          <a:p>
            <a:pPr marL="0" indent="0" algn="ctr">
              <a:buNone/>
            </a:pPr>
            <a:r>
              <a:rPr lang="en-US" sz="2400" b="1" dirty="0">
                <a:solidFill>
                  <a:schemeClr val="bg1"/>
                </a:solidFill>
                <a:latin typeface="Arial" panose="020B0604020202020204" pitchFamily="34" charset="0"/>
                <a:cs typeface="Arial" panose="020B0604020202020204" pitchFamily="34" charset="0"/>
              </a:rPr>
              <a:t>National University</a:t>
            </a:r>
          </a:p>
          <a:p>
            <a:pPr marL="0" indent="0" algn="ctr">
              <a:buNone/>
            </a:pPr>
            <a:r>
              <a:rPr lang="en-US" sz="2400" b="1" dirty="0">
                <a:solidFill>
                  <a:schemeClr val="bg1"/>
                </a:solidFill>
                <a:latin typeface="Arial" panose="020B0604020202020204" pitchFamily="34" charset="0"/>
                <a:cs typeface="Arial" panose="020B0604020202020204" pitchFamily="34" charset="0"/>
              </a:rPr>
              <a:t>CABTE Board member</a:t>
            </a:r>
          </a:p>
        </p:txBody>
      </p:sp>
    </p:spTree>
    <p:extLst>
      <p:ext uri="{BB962C8B-B14F-4D97-AF65-F5344CB8AC3E}">
        <p14:creationId xmlns:p14="http://schemas.microsoft.com/office/powerpoint/2010/main" val="4293290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MT20230225-025226_Recording_3840x2060">
            <a:hlinkClick r:id="" action="ppaction://media"/>
            <a:extLst>
              <a:ext uri="{FF2B5EF4-FFF2-40B4-BE49-F238E27FC236}">
                <a16:creationId xmlns:a16="http://schemas.microsoft.com/office/drawing/2014/main" id="{C2DBEF38-2E76-9B72-540E-7971F2E3C9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4893" y="1173255"/>
            <a:ext cx="9805196" cy="5260530"/>
          </a:xfrm>
        </p:spPr>
      </p:pic>
    </p:spTree>
    <p:extLst>
      <p:ext uri="{BB962C8B-B14F-4D97-AF65-F5344CB8AC3E}">
        <p14:creationId xmlns:p14="http://schemas.microsoft.com/office/powerpoint/2010/main" val="40298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5BEA34-A914-D726-2AEB-444E89E39417}"/>
              </a:ext>
            </a:extLst>
          </p:cNvPr>
          <p:cNvSpPr>
            <a:spLocks noGrp="1"/>
          </p:cNvSpPr>
          <p:nvPr>
            <p:ph idx="1"/>
          </p:nvPr>
        </p:nvSpPr>
        <p:spPr>
          <a:xfrm>
            <a:off x="7103534" y="5088115"/>
            <a:ext cx="5257800" cy="4351338"/>
          </a:xfrm>
        </p:spPr>
        <p:txBody>
          <a:bodyPr>
            <a:normAutofit/>
          </a:bodyPr>
          <a:lstStyle/>
          <a:p>
            <a:pPr marL="0" indent="0">
              <a:buNone/>
            </a:pPr>
            <a:r>
              <a:rPr lang="en-US" sz="6000" b="1" dirty="0">
                <a:solidFill>
                  <a:schemeClr val="bg1"/>
                </a:solidFill>
                <a:latin typeface="Arial" panose="020B0604020202020204" pitchFamily="34" charset="0"/>
                <a:cs typeface="Arial" panose="020B0604020202020204" pitchFamily="34" charset="0"/>
              </a:rPr>
              <a:t>Discussion</a:t>
            </a:r>
          </a:p>
        </p:txBody>
      </p:sp>
      <p:pic>
        <p:nvPicPr>
          <p:cNvPr id="5" name="Picture 4">
            <a:extLst>
              <a:ext uri="{FF2B5EF4-FFF2-40B4-BE49-F238E27FC236}">
                <a16:creationId xmlns:a16="http://schemas.microsoft.com/office/drawing/2014/main" id="{35A329A7-7334-A098-C8CC-F56B494068F2}"/>
              </a:ext>
            </a:extLst>
          </p:cNvPr>
          <p:cNvPicPr>
            <a:picLocks noChangeAspect="1"/>
          </p:cNvPicPr>
          <p:nvPr/>
        </p:nvPicPr>
        <p:blipFill>
          <a:blip r:embed="rId2"/>
          <a:stretch>
            <a:fillRect/>
          </a:stretch>
        </p:blipFill>
        <p:spPr>
          <a:xfrm>
            <a:off x="1064682" y="137825"/>
            <a:ext cx="4591051" cy="6582350"/>
          </a:xfrm>
          <a:prstGeom prst="rect">
            <a:avLst/>
          </a:prstGeom>
        </p:spPr>
      </p:pic>
    </p:spTree>
    <p:extLst>
      <p:ext uri="{BB962C8B-B14F-4D97-AF65-F5344CB8AC3E}">
        <p14:creationId xmlns:p14="http://schemas.microsoft.com/office/powerpoint/2010/main" val="25740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C92C-C11A-19C1-4E18-566FA1DCA793}"/>
              </a:ext>
            </a:extLst>
          </p:cNvPr>
          <p:cNvSpPr>
            <a:spLocks noGrp="1"/>
          </p:cNvSpPr>
          <p:nvPr>
            <p:ph type="title"/>
          </p:nvPr>
        </p:nvSpPr>
        <p:spPr>
          <a:xfrm>
            <a:off x="6435047" y="1022671"/>
            <a:ext cx="5257800" cy="1325563"/>
          </a:xfrm>
        </p:spPr>
        <p:txBody>
          <a:bodyPr>
            <a:normAutofit fontScale="90000"/>
          </a:bodyPr>
          <a:lstStyle/>
          <a:p>
            <a:pPr algn="ctr"/>
            <a:r>
              <a:rPr lang="en-US" dirty="0">
                <a:solidFill>
                  <a:srgbClr val="214D7D"/>
                </a:solidFill>
              </a:rPr>
              <a:t>CABTE</a:t>
            </a:r>
            <a:br>
              <a:rPr lang="en-US" dirty="0"/>
            </a:br>
            <a:r>
              <a:rPr lang="en-US" sz="2700" dirty="0"/>
              <a:t>California Association </a:t>
            </a:r>
            <a:br>
              <a:rPr lang="en-US" sz="2700" dirty="0"/>
            </a:br>
            <a:r>
              <a:rPr lang="en-US" sz="2700" dirty="0"/>
              <a:t>for </a:t>
            </a:r>
            <a:r>
              <a:rPr lang="en-US" sz="2700" dirty="0">
                <a:solidFill>
                  <a:srgbClr val="F9981C"/>
                </a:solidFill>
              </a:rPr>
              <a:t>Bilingual Teacher Educators</a:t>
            </a:r>
            <a:endParaRPr lang="en-US" dirty="0">
              <a:solidFill>
                <a:srgbClr val="F9981C"/>
              </a:solidFill>
            </a:endParaRPr>
          </a:p>
        </p:txBody>
      </p:sp>
      <p:sp>
        <p:nvSpPr>
          <p:cNvPr id="3" name="Content Placeholder 2">
            <a:extLst>
              <a:ext uri="{FF2B5EF4-FFF2-40B4-BE49-F238E27FC236}">
                <a16:creationId xmlns:a16="http://schemas.microsoft.com/office/drawing/2014/main" id="{38FC0BA6-B7B7-2221-4EDC-2F64AE31B3C1}"/>
              </a:ext>
            </a:extLst>
          </p:cNvPr>
          <p:cNvSpPr>
            <a:spLocks noGrp="1"/>
          </p:cNvSpPr>
          <p:nvPr>
            <p:ph idx="1"/>
          </p:nvPr>
        </p:nvSpPr>
        <p:spPr>
          <a:xfrm>
            <a:off x="7068619" y="2491840"/>
            <a:ext cx="5804900" cy="4351338"/>
          </a:xfrm>
        </p:spPr>
        <p:txBody>
          <a:bodyPr>
            <a:normAutofit/>
          </a:bodyPr>
          <a:lstStyle/>
          <a:p>
            <a:endParaRPr lang="en-US" sz="2400" dirty="0"/>
          </a:p>
          <a:p>
            <a:r>
              <a:rPr lang="en-US" sz="2400" dirty="0"/>
              <a:t>Dr. Sharon Merritt</a:t>
            </a:r>
          </a:p>
          <a:p>
            <a:pPr marL="0" indent="0">
              <a:buNone/>
            </a:pPr>
            <a:r>
              <a:rPr lang="en-US" sz="2400" dirty="0">
                <a:hlinkClick r:id="rId2"/>
              </a:rPr>
              <a:t>Sharon.Merritt@fresno.edu</a:t>
            </a:r>
            <a:r>
              <a:rPr lang="en-US" sz="2400" dirty="0"/>
              <a:t> </a:t>
            </a:r>
          </a:p>
          <a:p>
            <a:r>
              <a:rPr lang="en-US" sz="2400" dirty="0"/>
              <a:t>Dr. Clara Amador-</a:t>
            </a:r>
            <a:r>
              <a:rPr lang="en-US" sz="2400" dirty="0" err="1"/>
              <a:t>Lankster</a:t>
            </a:r>
            <a:endParaRPr lang="en-US" sz="2400" dirty="0"/>
          </a:p>
          <a:p>
            <a:pPr marL="0" indent="0">
              <a:buNone/>
            </a:pPr>
            <a:r>
              <a:rPr lang="en-US" sz="2400" dirty="0">
                <a:hlinkClick r:id="rId3"/>
              </a:rPr>
              <a:t>camadorl@nu.edu</a:t>
            </a:r>
            <a:r>
              <a:rPr lang="en-US" sz="2400" dirty="0"/>
              <a:t> </a:t>
            </a:r>
          </a:p>
          <a:p>
            <a:r>
              <a:rPr lang="en-US" sz="2400" dirty="0"/>
              <a:t>Dr. Eduardo R. Muñoz-Muñoz</a:t>
            </a:r>
          </a:p>
          <a:p>
            <a:pPr marL="0" indent="0">
              <a:buNone/>
            </a:pPr>
            <a:r>
              <a:rPr lang="en-US" sz="2400" dirty="0">
                <a:hlinkClick r:id="rId4"/>
              </a:rPr>
              <a:t>eduardo.munoz-munoz@sjsu.edu</a:t>
            </a:r>
            <a:r>
              <a:rPr lang="en-US" sz="2400" dirty="0"/>
              <a:t> </a:t>
            </a:r>
          </a:p>
        </p:txBody>
      </p:sp>
      <p:pic>
        <p:nvPicPr>
          <p:cNvPr id="1026" name="Picture 2" descr="Sharon Merritt - Assoc. Prof. of Teacher Education (Retired);  Past-President, CA Assoc. for Bilingual Teacher Ed - Fresno Pacific  University | LinkedIn">
            <a:extLst>
              <a:ext uri="{FF2B5EF4-FFF2-40B4-BE49-F238E27FC236}">
                <a16:creationId xmlns:a16="http://schemas.microsoft.com/office/drawing/2014/main" id="{9A412CE2-9BCB-C298-2528-0F89DC5D3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909" y="842479"/>
            <a:ext cx="1752101" cy="1752101"/>
          </a:xfrm>
          <a:prstGeom prst="rect">
            <a:avLst/>
          </a:prstGeom>
          <a:noFill/>
          <a:effectLst>
            <a:glow rad="123577">
              <a:schemeClr val="bg1"/>
            </a:glow>
          </a:effectLst>
          <a:extLst>
            <a:ext uri="{909E8E84-426E-40DD-AFC4-6F175D3DCCD1}">
              <a14:hiddenFill xmlns:a14="http://schemas.microsoft.com/office/drawing/2010/main">
                <a:solidFill>
                  <a:srgbClr val="FFFFFF"/>
                </a:solidFill>
              </a14:hiddenFill>
            </a:ext>
          </a:extLst>
        </p:spPr>
      </p:pic>
      <p:pic>
        <p:nvPicPr>
          <p:cNvPr id="1028" name="Picture 4" descr="Dr. Clara Amador-Lankster | National University">
            <a:extLst>
              <a:ext uri="{FF2B5EF4-FFF2-40B4-BE49-F238E27FC236}">
                <a16:creationId xmlns:a16="http://schemas.microsoft.com/office/drawing/2014/main" id="{571390E8-3E7B-8181-7192-D3E5C650F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711" y="2348234"/>
            <a:ext cx="1752102" cy="1752102"/>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1030" name="Picture 6" descr="Eduardo Muñoz-Muñoz | Policy Analysis for California Education">
            <a:extLst>
              <a:ext uri="{FF2B5EF4-FFF2-40B4-BE49-F238E27FC236}">
                <a16:creationId xmlns:a16="http://schemas.microsoft.com/office/drawing/2014/main" id="{E5E50514-5678-8484-7729-1A3FE39C4A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909" y="4066468"/>
            <a:ext cx="1785967" cy="1785967"/>
          </a:xfrm>
          <a:prstGeom prst="rect">
            <a:avLst/>
          </a:prstGeom>
          <a:noFill/>
          <a:effectLst>
            <a:glow rad="202140">
              <a:schemeClr val="bg1">
                <a:alpha val="89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20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C92C-C11A-19C1-4E18-566FA1DCA793}"/>
              </a:ext>
            </a:extLst>
          </p:cNvPr>
          <p:cNvSpPr>
            <a:spLocks noGrp="1"/>
          </p:cNvSpPr>
          <p:nvPr>
            <p:ph type="title"/>
          </p:nvPr>
        </p:nvSpPr>
        <p:spPr>
          <a:xfrm>
            <a:off x="6435047" y="1022671"/>
            <a:ext cx="5257800" cy="1325563"/>
          </a:xfrm>
        </p:spPr>
        <p:txBody>
          <a:bodyPr>
            <a:normAutofit fontScale="90000"/>
          </a:bodyPr>
          <a:lstStyle/>
          <a:p>
            <a:pPr algn="ctr"/>
            <a:r>
              <a:rPr lang="en-US" dirty="0">
                <a:solidFill>
                  <a:srgbClr val="214D7D"/>
                </a:solidFill>
              </a:rPr>
              <a:t>CABTE</a:t>
            </a:r>
            <a:br>
              <a:rPr lang="en-US" dirty="0"/>
            </a:br>
            <a:r>
              <a:rPr lang="en-US" sz="2700" dirty="0"/>
              <a:t>California Association </a:t>
            </a:r>
            <a:br>
              <a:rPr lang="en-US" sz="2700" dirty="0"/>
            </a:br>
            <a:r>
              <a:rPr lang="en-US" sz="2700" dirty="0"/>
              <a:t>for </a:t>
            </a:r>
            <a:r>
              <a:rPr lang="en-US" sz="2700" dirty="0">
                <a:solidFill>
                  <a:srgbClr val="F9981C"/>
                </a:solidFill>
              </a:rPr>
              <a:t>Bilingual Teacher Educators</a:t>
            </a:r>
            <a:endParaRPr lang="en-US" dirty="0">
              <a:solidFill>
                <a:srgbClr val="F9981C"/>
              </a:solidFill>
            </a:endParaRPr>
          </a:p>
        </p:txBody>
      </p:sp>
      <p:sp>
        <p:nvSpPr>
          <p:cNvPr id="3" name="Content Placeholder 2">
            <a:extLst>
              <a:ext uri="{FF2B5EF4-FFF2-40B4-BE49-F238E27FC236}">
                <a16:creationId xmlns:a16="http://schemas.microsoft.com/office/drawing/2014/main" id="{38FC0BA6-B7B7-2221-4EDC-2F64AE31B3C1}"/>
              </a:ext>
            </a:extLst>
          </p:cNvPr>
          <p:cNvSpPr>
            <a:spLocks noGrp="1"/>
          </p:cNvSpPr>
          <p:nvPr>
            <p:ph idx="1"/>
          </p:nvPr>
        </p:nvSpPr>
        <p:spPr>
          <a:xfrm>
            <a:off x="7068619" y="2491840"/>
            <a:ext cx="5804900" cy="4351338"/>
          </a:xfrm>
        </p:spPr>
        <p:txBody>
          <a:bodyPr>
            <a:normAutofit/>
          </a:bodyPr>
          <a:lstStyle/>
          <a:p>
            <a:endParaRPr lang="en-US" sz="2400" dirty="0"/>
          </a:p>
          <a:p>
            <a:r>
              <a:rPr lang="en-US" sz="2400" dirty="0"/>
              <a:t>Dr. Sharon Merritt</a:t>
            </a:r>
          </a:p>
          <a:p>
            <a:pPr marL="0" indent="0">
              <a:buNone/>
            </a:pPr>
            <a:r>
              <a:rPr lang="en-US" sz="2400" dirty="0">
                <a:hlinkClick r:id="rId2"/>
              </a:rPr>
              <a:t>Sharon.Merritt@fresno.edu</a:t>
            </a:r>
            <a:r>
              <a:rPr lang="en-US" sz="2400" dirty="0"/>
              <a:t> </a:t>
            </a:r>
          </a:p>
          <a:p>
            <a:r>
              <a:rPr lang="en-US" sz="2400" dirty="0"/>
              <a:t>Dr. Clara Amador-</a:t>
            </a:r>
            <a:r>
              <a:rPr lang="en-US" sz="2400" dirty="0" err="1"/>
              <a:t>Lankster</a:t>
            </a:r>
            <a:endParaRPr lang="en-US" sz="2400" dirty="0"/>
          </a:p>
          <a:p>
            <a:pPr marL="0" indent="0">
              <a:buNone/>
            </a:pPr>
            <a:r>
              <a:rPr lang="en-US" sz="2400" dirty="0">
                <a:hlinkClick r:id="rId3"/>
              </a:rPr>
              <a:t>camadorl@nu.edu</a:t>
            </a:r>
            <a:r>
              <a:rPr lang="en-US" sz="2400" dirty="0"/>
              <a:t> </a:t>
            </a:r>
          </a:p>
          <a:p>
            <a:r>
              <a:rPr lang="en-US" sz="2400" dirty="0"/>
              <a:t>Dr. Eduardo R. Muñoz-Muñoz</a:t>
            </a:r>
          </a:p>
          <a:p>
            <a:pPr marL="0" indent="0">
              <a:buNone/>
            </a:pPr>
            <a:r>
              <a:rPr lang="en-US" sz="2400" dirty="0">
                <a:hlinkClick r:id="rId4"/>
              </a:rPr>
              <a:t>eduardo.munoz-munoz@sjsu.edu</a:t>
            </a:r>
            <a:r>
              <a:rPr lang="en-US" sz="2400" dirty="0"/>
              <a:t> </a:t>
            </a:r>
          </a:p>
        </p:txBody>
      </p:sp>
      <p:pic>
        <p:nvPicPr>
          <p:cNvPr id="1026" name="Picture 2" descr="Sharon Merritt - Assoc. Prof. of Teacher Education (Retired);  Past-President, CA Assoc. for Bilingual Teacher Ed - Fresno Pacific  University | LinkedIn">
            <a:extLst>
              <a:ext uri="{FF2B5EF4-FFF2-40B4-BE49-F238E27FC236}">
                <a16:creationId xmlns:a16="http://schemas.microsoft.com/office/drawing/2014/main" id="{9A412CE2-9BCB-C298-2528-0F89DC5D3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909" y="842479"/>
            <a:ext cx="1752101" cy="1752101"/>
          </a:xfrm>
          <a:prstGeom prst="rect">
            <a:avLst/>
          </a:prstGeom>
          <a:noFill/>
          <a:effectLst>
            <a:glow rad="123577">
              <a:schemeClr val="bg1"/>
            </a:glow>
          </a:effectLst>
          <a:extLst>
            <a:ext uri="{909E8E84-426E-40DD-AFC4-6F175D3DCCD1}">
              <a14:hiddenFill xmlns:a14="http://schemas.microsoft.com/office/drawing/2010/main">
                <a:solidFill>
                  <a:srgbClr val="FFFFFF"/>
                </a:solidFill>
              </a14:hiddenFill>
            </a:ext>
          </a:extLst>
        </p:spPr>
      </p:pic>
      <p:pic>
        <p:nvPicPr>
          <p:cNvPr id="1028" name="Picture 4" descr="Dr. Clara Amador-Lankster | National University">
            <a:extLst>
              <a:ext uri="{FF2B5EF4-FFF2-40B4-BE49-F238E27FC236}">
                <a16:creationId xmlns:a16="http://schemas.microsoft.com/office/drawing/2014/main" id="{571390E8-3E7B-8181-7192-D3E5C650F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711" y="2348234"/>
            <a:ext cx="1752102" cy="1752102"/>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1030" name="Picture 6" descr="Eduardo Muñoz-Muñoz | Policy Analysis for California Education">
            <a:extLst>
              <a:ext uri="{FF2B5EF4-FFF2-40B4-BE49-F238E27FC236}">
                <a16:creationId xmlns:a16="http://schemas.microsoft.com/office/drawing/2014/main" id="{E5E50514-5678-8484-7729-1A3FE39C4A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909" y="4066468"/>
            <a:ext cx="1785967" cy="1785967"/>
          </a:xfrm>
          <a:prstGeom prst="rect">
            <a:avLst/>
          </a:prstGeom>
          <a:noFill/>
          <a:effectLst>
            <a:glow rad="202140">
              <a:schemeClr val="bg1">
                <a:alpha val="89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80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0702-4AE8-7F30-82EF-46BA219180D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98D64ED-429D-C9E1-198E-F82303905ECB}"/>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Consider the critical nexus of policy and practice in bilingual education policy in CA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 issues of implementation and prospective implications for the bilingual teacher pipeline.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Entertain possibilities for future bilingual education policy in CA</a:t>
            </a:r>
          </a:p>
        </p:txBody>
      </p:sp>
    </p:spTree>
    <p:extLst>
      <p:ext uri="{BB962C8B-B14F-4D97-AF65-F5344CB8AC3E}">
        <p14:creationId xmlns:p14="http://schemas.microsoft.com/office/powerpoint/2010/main" val="3300239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B65851-62AD-F875-E6D4-6A9330267B4F}"/>
              </a:ext>
            </a:extLst>
          </p:cNvPr>
          <p:cNvSpPr>
            <a:spLocks noGrp="1"/>
          </p:cNvSpPr>
          <p:nvPr>
            <p:ph type="title"/>
          </p:nvPr>
        </p:nvSpPr>
        <p:spPr>
          <a:xfrm>
            <a:off x="1514793" y="437044"/>
            <a:ext cx="8915834" cy="2579956"/>
          </a:xfrm>
        </p:spPr>
        <p:txBody>
          <a:bodyPr/>
          <a:lstStyle/>
          <a:p>
            <a:pPr algn="ctr"/>
            <a:r>
              <a:rPr lang="en-US" sz="4400" b="1" i="0" u="none" strike="noStrike" dirty="0">
                <a:solidFill>
                  <a:srgbClr val="000000"/>
                </a:solidFill>
                <a:effectLst/>
                <a:latin typeface="Arial" panose="020B0604020202020204" pitchFamily="34" charset="0"/>
              </a:rPr>
              <a:t>Reframing Culture:  </a:t>
            </a:r>
            <a:br>
              <a:rPr lang="en-US" sz="4400" b="1" i="0" u="none" strike="noStrike" dirty="0">
                <a:solidFill>
                  <a:srgbClr val="000000"/>
                </a:solidFill>
                <a:effectLst/>
                <a:latin typeface="Arial" panose="020B0604020202020204" pitchFamily="34" charset="0"/>
              </a:rPr>
            </a:br>
            <a:r>
              <a:rPr lang="en-US" sz="4400" b="1" i="0" u="none" strike="noStrike" dirty="0">
                <a:solidFill>
                  <a:srgbClr val="000000"/>
                </a:solidFill>
                <a:effectLst/>
                <a:latin typeface="Arial" panose="020B0604020202020204" pitchFamily="34" charset="0"/>
              </a:rPr>
              <a:t>From Essentialist Concepts to Human Transnational Experience</a:t>
            </a:r>
            <a:endParaRPr lang="en-US" dirty="0"/>
          </a:p>
        </p:txBody>
      </p:sp>
      <p:sp>
        <p:nvSpPr>
          <p:cNvPr id="5" name="Content Placeholder 2">
            <a:extLst>
              <a:ext uri="{FF2B5EF4-FFF2-40B4-BE49-F238E27FC236}">
                <a16:creationId xmlns:a16="http://schemas.microsoft.com/office/drawing/2014/main" id="{82EC4C7A-7E44-3110-B2C4-C0B6AFB2EC43}"/>
              </a:ext>
            </a:extLst>
          </p:cNvPr>
          <p:cNvSpPr>
            <a:spLocks noGrp="1"/>
          </p:cNvSpPr>
          <p:nvPr>
            <p:ph idx="1"/>
          </p:nvPr>
        </p:nvSpPr>
        <p:spPr>
          <a:xfrm>
            <a:off x="4843621" y="4683021"/>
            <a:ext cx="8915833" cy="2174979"/>
          </a:xfrm>
        </p:spPr>
        <p:txBody>
          <a:bodyPr/>
          <a:lstStyle/>
          <a:p>
            <a:pPr marL="0" indent="0" algn="ctr">
              <a:buNone/>
            </a:pPr>
            <a:r>
              <a:rPr lang="en-US" dirty="0">
                <a:solidFill>
                  <a:schemeClr val="bg1"/>
                </a:solidFill>
                <a:latin typeface="Arial Rounded MT Bold" panose="020F0704030504030204" pitchFamily="34" charset="77"/>
              </a:rPr>
              <a:t>Sharon Merritt</a:t>
            </a:r>
          </a:p>
          <a:p>
            <a:pPr marL="0" indent="0" algn="ctr">
              <a:buNone/>
            </a:pPr>
            <a:r>
              <a:rPr lang="en-US" dirty="0">
                <a:solidFill>
                  <a:schemeClr val="bg1"/>
                </a:solidFill>
                <a:latin typeface="Arial Rounded MT Bold" panose="020F0704030504030204" pitchFamily="34" charset="77"/>
              </a:rPr>
              <a:t>Fresno Pacific University</a:t>
            </a:r>
          </a:p>
          <a:p>
            <a:pPr marL="0" indent="0" algn="ctr">
              <a:buNone/>
            </a:pPr>
            <a:r>
              <a:rPr lang="en-US" dirty="0">
                <a:solidFill>
                  <a:schemeClr val="bg1"/>
                </a:solidFill>
                <a:latin typeface="Arial Rounded MT Bold" panose="020F0704030504030204" pitchFamily="34" charset="77"/>
              </a:rPr>
              <a:t>CABTE Past President</a:t>
            </a:r>
          </a:p>
        </p:txBody>
      </p:sp>
    </p:spTree>
    <p:extLst>
      <p:ext uri="{BB962C8B-B14F-4D97-AF65-F5344CB8AC3E}">
        <p14:creationId xmlns:p14="http://schemas.microsoft.com/office/powerpoint/2010/main" val="109964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59F1-493F-7CF7-6467-EBD179482849}"/>
              </a:ext>
            </a:extLst>
          </p:cNvPr>
          <p:cNvSpPr>
            <a:spLocks noGrp="1"/>
          </p:cNvSpPr>
          <p:nvPr>
            <p:ph type="title"/>
          </p:nvPr>
        </p:nvSpPr>
        <p:spPr/>
        <p:txBody>
          <a:bodyPr>
            <a:normAutofit/>
          </a:bodyPr>
          <a:lstStyle/>
          <a:p>
            <a:r>
              <a:rPr lang="en-US" sz="4000" dirty="0"/>
              <a:t>Changing Cultural Paradigms</a:t>
            </a:r>
          </a:p>
        </p:txBody>
      </p:sp>
      <p:sp>
        <p:nvSpPr>
          <p:cNvPr id="3" name="Content Placeholder 2">
            <a:extLst>
              <a:ext uri="{FF2B5EF4-FFF2-40B4-BE49-F238E27FC236}">
                <a16:creationId xmlns:a16="http://schemas.microsoft.com/office/drawing/2014/main" id="{A8800C90-E59F-6FC7-D25F-B546C64BC78A}"/>
              </a:ext>
            </a:extLst>
          </p:cNvPr>
          <p:cNvSpPr>
            <a:spLocks noGrp="1"/>
          </p:cNvSpPr>
          <p:nvPr>
            <p:ph idx="1"/>
          </p:nvPr>
        </p:nvSpPr>
        <p:spPr/>
        <p:txBody>
          <a:bodyPr>
            <a:normAutofit lnSpcReduction="10000"/>
          </a:bodyPr>
          <a:lstStyle/>
          <a:p>
            <a:pPr marL="0" indent="0">
              <a:buNone/>
            </a:pPr>
            <a:r>
              <a:rPr lang="en-US" dirty="0"/>
              <a:t>BILA Standards 2008, Standard 5:  </a:t>
            </a:r>
          </a:p>
          <a:p>
            <a:pPr marL="0" indent="0">
              <a:buNone/>
            </a:pPr>
            <a:r>
              <a:rPr lang="en-US" dirty="0"/>
              <a:t>The Culture of Emphasis:  An etic perspective</a:t>
            </a:r>
          </a:p>
          <a:p>
            <a:pPr marL="0" indent="0">
              <a:buNone/>
            </a:pPr>
            <a:endParaRPr lang="en-US" dirty="0"/>
          </a:p>
          <a:p>
            <a:pPr lvl="1"/>
            <a:r>
              <a:rPr lang="en-US" sz="1700" b="0" i="0" dirty="0">
                <a:solidFill>
                  <a:srgbClr val="000000"/>
                </a:solidFill>
                <a:effectLst/>
                <a:latin typeface="Calibri" panose="020F0502020204030204" pitchFamily="34" charset="0"/>
              </a:rPr>
              <a:t>5.1: Candidates demonstrate knowledge of the traditions, roles, status, and communication patterns of </a:t>
            </a:r>
            <a:r>
              <a:rPr lang="en-US" sz="1700" b="0" i="0" dirty="0">
                <a:solidFill>
                  <a:srgbClr val="000000"/>
                </a:solidFill>
                <a:effectLst/>
                <a:highlight>
                  <a:srgbClr val="C0C0C0"/>
                </a:highlight>
                <a:latin typeface="Calibri" panose="020F0502020204030204" pitchFamily="34" charset="0"/>
              </a:rPr>
              <a:t>the culture of emphasis </a:t>
            </a:r>
            <a:r>
              <a:rPr lang="en-US" sz="1700" b="0" i="0" dirty="0">
                <a:solidFill>
                  <a:srgbClr val="000000"/>
                </a:solidFill>
                <a:effectLst/>
                <a:latin typeface="Calibri" panose="020F0502020204030204" pitchFamily="34" charset="0"/>
              </a:rPr>
              <a:t>as experienced in </a:t>
            </a:r>
            <a:r>
              <a:rPr lang="en-US" sz="1700" b="0" i="0" dirty="0">
                <a:solidFill>
                  <a:srgbClr val="000000"/>
                </a:solidFill>
                <a:effectLst/>
                <a:highlight>
                  <a:srgbClr val="C0C0C0"/>
                </a:highlight>
                <a:latin typeface="Calibri" panose="020F0502020204030204" pitchFamily="34" charset="0"/>
              </a:rPr>
              <a:t>the country or countries of origin</a:t>
            </a:r>
            <a:r>
              <a:rPr lang="en-US" sz="1700" b="0" i="0" dirty="0">
                <a:solidFill>
                  <a:srgbClr val="000000"/>
                </a:solidFill>
                <a:effectLst/>
                <a:latin typeface="Calibri" panose="020F0502020204030204" pitchFamily="34" charset="0"/>
              </a:rPr>
              <a:t> and in the United States. </a:t>
            </a:r>
          </a:p>
          <a:p>
            <a:pPr lvl="1"/>
            <a:r>
              <a:rPr lang="en-US" sz="1700" b="0" i="0" dirty="0">
                <a:solidFill>
                  <a:srgbClr val="000000"/>
                </a:solidFill>
                <a:effectLst/>
                <a:latin typeface="Calibri" panose="020F0502020204030204" pitchFamily="34" charset="0"/>
              </a:rPr>
              <a:t>5.2: Candidates demonstrate understanding of </a:t>
            </a:r>
            <a:r>
              <a:rPr lang="en-US" sz="1700" b="0" i="0" dirty="0" err="1">
                <a:solidFill>
                  <a:srgbClr val="000000"/>
                </a:solidFill>
                <a:effectLst/>
                <a:latin typeface="Calibri" panose="020F0502020204030204" pitchFamily="34" charset="0"/>
              </a:rPr>
              <a:t>crosscultural</a:t>
            </a:r>
            <a:r>
              <a:rPr lang="en-US" sz="1700" b="0" i="0" dirty="0">
                <a:solidFill>
                  <a:srgbClr val="000000"/>
                </a:solidFill>
                <a:effectLst/>
                <a:latin typeface="Calibri" panose="020F0502020204030204" pitchFamily="34" charset="0"/>
              </a:rPr>
              <a:t>, intercultural and intracultural relationships and interactions, as well as contributions of </a:t>
            </a:r>
            <a:r>
              <a:rPr lang="en-US" sz="1700" b="0" i="0" dirty="0">
                <a:solidFill>
                  <a:srgbClr val="000000"/>
                </a:solidFill>
                <a:effectLst/>
                <a:highlight>
                  <a:srgbClr val="C0C0C0"/>
                </a:highlight>
                <a:latin typeface="Calibri" panose="020F0502020204030204" pitchFamily="34" charset="0"/>
              </a:rPr>
              <a:t>the culture of emphasis </a:t>
            </a:r>
            <a:r>
              <a:rPr lang="en-US" sz="1700" b="0" i="0" dirty="0">
                <a:solidFill>
                  <a:srgbClr val="000000"/>
                </a:solidFill>
                <a:effectLst/>
                <a:latin typeface="Calibri" panose="020F0502020204030204" pitchFamily="34" charset="0"/>
              </a:rPr>
              <a:t>in California and the United States. </a:t>
            </a:r>
          </a:p>
          <a:p>
            <a:pPr lvl="1"/>
            <a:r>
              <a:rPr lang="en-US" sz="1700" b="0" i="0" dirty="0">
                <a:solidFill>
                  <a:srgbClr val="000000"/>
                </a:solidFill>
                <a:effectLst/>
                <a:latin typeface="Calibri" panose="020F0502020204030204" pitchFamily="34" charset="0"/>
              </a:rPr>
              <a:t>5.3: Candidates demonstrate knowledge of major historical events, political, economic, religious, and educational factors that influence the socialization and acculturation experiences of </a:t>
            </a:r>
            <a:r>
              <a:rPr lang="en-US" sz="1700" b="0" i="0" dirty="0">
                <a:solidFill>
                  <a:srgbClr val="000000"/>
                </a:solidFill>
                <a:effectLst/>
                <a:highlight>
                  <a:srgbClr val="C0C0C0"/>
                </a:highlight>
                <a:latin typeface="Calibri" panose="020F0502020204030204" pitchFamily="34" charset="0"/>
              </a:rPr>
              <a:t>the target groups </a:t>
            </a:r>
            <a:r>
              <a:rPr lang="en-US" sz="1700" b="0" i="0" dirty="0">
                <a:solidFill>
                  <a:srgbClr val="000000"/>
                </a:solidFill>
                <a:effectLst/>
                <a:latin typeface="Calibri" panose="020F0502020204030204" pitchFamily="34" charset="0"/>
              </a:rPr>
              <a:t>in the California and the U.S. </a:t>
            </a:r>
          </a:p>
          <a:p>
            <a:pPr lvl="1"/>
            <a:r>
              <a:rPr lang="en-US" sz="1700" dirty="0">
                <a:solidFill>
                  <a:srgbClr val="000000"/>
                </a:solidFill>
                <a:latin typeface="Calibri" panose="020F0502020204030204" pitchFamily="34" charset="0"/>
              </a:rPr>
              <a:t>5.4: </a:t>
            </a:r>
            <a:r>
              <a:rPr lang="en-US" sz="1700" b="0" i="0" dirty="0">
                <a:solidFill>
                  <a:srgbClr val="000000"/>
                </a:solidFill>
                <a:effectLst/>
                <a:latin typeface="Calibri" panose="020F0502020204030204" pitchFamily="34" charset="0"/>
              </a:rPr>
              <a:t>Candidates demonstrate knowledge of </a:t>
            </a:r>
            <a:r>
              <a:rPr lang="en-US" sz="1700" b="0" i="0" dirty="0">
                <a:solidFill>
                  <a:srgbClr val="000000"/>
                </a:solidFill>
                <a:effectLst/>
                <a:highlight>
                  <a:srgbClr val="C0C0C0"/>
                </a:highlight>
                <a:latin typeface="Calibri" panose="020F0502020204030204" pitchFamily="34" charset="0"/>
              </a:rPr>
              <a:t>the country/countries of origin</a:t>
            </a:r>
            <a:r>
              <a:rPr lang="en-US" sz="1700" b="0" i="0" dirty="0">
                <a:solidFill>
                  <a:srgbClr val="000000"/>
                </a:solidFill>
                <a:effectLst/>
                <a:latin typeface="Calibri" panose="020F0502020204030204" pitchFamily="34" charset="0"/>
              </a:rPr>
              <a:t>, including geographic barriers, demographic and linguistic patterns, and the ways in which these affect trends of migration, immigration and settlement in the United States.</a:t>
            </a:r>
          </a:p>
          <a:p>
            <a:endParaRPr lang="en-US" dirty="0"/>
          </a:p>
        </p:txBody>
      </p:sp>
    </p:spTree>
    <p:extLst>
      <p:ext uri="{BB962C8B-B14F-4D97-AF65-F5344CB8AC3E}">
        <p14:creationId xmlns:p14="http://schemas.microsoft.com/office/powerpoint/2010/main" val="3336138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88A0-F8BC-E7A0-ED33-A803D056A8F1}"/>
              </a:ext>
            </a:extLst>
          </p:cNvPr>
          <p:cNvSpPr>
            <a:spLocks noGrp="1"/>
          </p:cNvSpPr>
          <p:nvPr>
            <p:ph type="title"/>
          </p:nvPr>
        </p:nvSpPr>
        <p:spPr/>
        <p:txBody>
          <a:bodyPr>
            <a:normAutofit/>
          </a:bodyPr>
          <a:lstStyle/>
          <a:p>
            <a:r>
              <a:rPr lang="en-US" sz="4000" dirty="0"/>
              <a:t>An aside: CSET Spanish V</a:t>
            </a:r>
          </a:p>
        </p:txBody>
      </p:sp>
      <p:sp>
        <p:nvSpPr>
          <p:cNvPr id="3" name="Content Placeholder 2">
            <a:extLst>
              <a:ext uri="{FF2B5EF4-FFF2-40B4-BE49-F238E27FC236}">
                <a16:creationId xmlns:a16="http://schemas.microsoft.com/office/drawing/2014/main" id="{CAF56F48-67D5-7908-9BEB-F6F3B71F3640}"/>
              </a:ext>
            </a:extLst>
          </p:cNvPr>
          <p:cNvSpPr>
            <a:spLocks noGrp="1"/>
          </p:cNvSpPr>
          <p:nvPr>
            <p:ph idx="1"/>
          </p:nvPr>
        </p:nvSpPr>
        <p:spPr/>
        <p:txBody>
          <a:bodyPr/>
          <a:lstStyle/>
          <a:p>
            <a:r>
              <a:rPr lang="en-US" dirty="0"/>
              <a:t>By law, can be used in combination with other CSETs to fulfill the “culture” requirement of the Bilingual Authorization directly through the CTC.</a:t>
            </a:r>
          </a:p>
          <a:p>
            <a:r>
              <a:rPr lang="en-US" dirty="0"/>
              <a:t>Reinforces the concepts of “culture of emphasis,” “country or countries of origin,” “target groups”</a:t>
            </a:r>
          </a:p>
          <a:p>
            <a:r>
              <a:rPr lang="en-US" dirty="0"/>
              <a:t>Test prep tools make clear the focus of the test:  discrete, random bits of knowledge about history and cultural attitudes and practices</a:t>
            </a:r>
          </a:p>
          <a:p>
            <a:endParaRPr lang="en-US" dirty="0"/>
          </a:p>
        </p:txBody>
      </p:sp>
    </p:spTree>
    <p:extLst>
      <p:ext uri="{BB962C8B-B14F-4D97-AF65-F5344CB8AC3E}">
        <p14:creationId xmlns:p14="http://schemas.microsoft.com/office/powerpoint/2010/main" val="24639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5C6C-A107-35E9-57D4-E64CBC3CE110}"/>
              </a:ext>
            </a:extLst>
          </p:cNvPr>
          <p:cNvSpPr>
            <a:spLocks noGrp="1"/>
          </p:cNvSpPr>
          <p:nvPr>
            <p:ph type="title"/>
          </p:nvPr>
        </p:nvSpPr>
        <p:spPr/>
        <p:txBody>
          <a:bodyPr>
            <a:normAutofit/>
          </a:bodyPr>
          <a:lstStyle/>
          <a:p>
            <a:r>
              <a:rPr lang="en-US" sz="4000" dirty="0"/>
              <a:t>Changing Cultural Paradigms 2</a:t>
            </a:r>
          </a:p>
        </p:txBody>
      </p:sp>
      <p:sp>
        <p:nvSpPr>
          <p:cNvPr id="3" name="Content Placeholder 2">
            <a:extLst>
              <a:ext uri="{FF2B5EF4-FFF2-40B4-BE49-F238E27FC236}">
                <a16:creationId xmlns:a16="http://schemas.microsoft.com/office/drawing/2014/main" id="{FA008BC2-994E-0C8E-487F-BE5238B8BFD5}"/>
              </a:ext>
            </a:extLst>
          </p:cNvPr>
          <p:cNvSpPr>
            <a:spLocks noGrp="1"/>
          </p:cNvSpPr>
          <p:nvPr>
            <p:ph idx="1"/>
          </p:nvPr>
        </p:nvSpPr>
        <p:spPr>
          <a:xfrm>
            <a:off x="2437966" y="1520042"/>
            <a:ext cx="8915833" cy="4972833"/>
          </a:xfrm>
        </p:spPr>
        <p:txBody>
          <a:bodyPr>
            <a:normAutofit fontScale="62500" lnSpcReduction="20000"/>
          </a:bodyPr>
          <a:lstStyle/>
          <a:p>
            <a:pPr marL="0" indent="0">
              <a:buNone/>
            </a:pPr>
            <a:r>
              <a:rPr lang="en-US" sz="3300" dirty="0"/>
              <a:t>2021 BTPEs related to previous Standard 5:  the emic perspective</a:t>
            </a:r>
          </a:p>
          <a:p>
            <a:pPr marL="0" indent="0" algn="l" rtl="0" fontAlgn="base">
              <a:buNone/>
            </a:pPr>
            <a:r>
              <a:rPr lang="en-US" sz="2800" b="0" i="0" dirty="0">
                <a:solidFill>
                  <a:srgbClr val="000000"/>
                </a:solidFill>
                <a:effectLst/>
                <a:latin typeface="Calibri" panose="020F0502020204030204" pitchFamily="34" charset="0"/>
              </a:rPr>
              <a:t>BTPE 1.1 : Beginning bilingual teachers </a:t>
            </a:r>
            <a:r>
              <a:rPr lang="en-US" sz="2800" b="0" i="0" dirty="0">
                <a:solidFill>
                  <a:srgbClr val="000000"/>
                </a:solidFill>
                <a:effectLst/>
                <a:highlight>
                  <a:srgbClr val="C0C0C0"/>
                </a:highlight>
                <a:latin typeface="Calibri" panose="020F0502020204030204" pitchFamily="34" charset="0"/>
              </a:rPr>
              <a:t>apply their knowledge of students, students’ backgrounds, assets</a:t>
            </a:r>
            <a:r>
              <a:rPr lang="en-US" sz="2800" b="0" i="0" dirty="0">
                <a:solidFill>
                  <a:srgbClr val="000000"/>
                </a:solidFill>
                <a:effectLst/>
                <a:latin typeface="Calibri" panose="020F0502020204030204" pitchFamily="34" charset="0"/>
              </a:rPr>
              <a:t>, learning needs, and goals using the state-adopted academic content standards to engage and motivate students in developmentally, culturally, and linguistically appropriate learning activities. </a:t>
            </a:r>
            <a:endParaRPr lang="en-US" b="0" i="0" dirty="0">
              <a:solidFill>
                <a:srgbClr val="000000"/>
              </a:solidFill>
              <a:effectLst/>
              <a:latin typeface="Segoe UI" panose="020B0502040204020203" pitchFamily="34" charset="0"/>
            </a:endParaRPr>
          </a:p>
          <a:p>
            <a:pPr marL="0" indent="0" algn="l" rtl="0" fontAlgn="base">
              <a:buNone/>
            </a:pPr>
            <a:r>
              <a:rPr lang="en-US" sz="2800" b="0" i="0" dirty="0">
                <a:solidFill>
                  <a:srgbClr val="000000"/>
                </a:solidFill>
                <a:effectLst/>
                <a:latin typeface="Calibri" panose="020F0502020204030204" pitchFamily="34" charset="0"/>
              </a:rPr>
              <a:t>BTPE 1.3: Beginning bilingual teachers support all students in learning through </a:t>
            </a:r>
            <a:r>
              <a:rPr lang="en-US" sz="2800" b="0" i="0" dirty="0">
                <a:solidFill>
                  <a:srgbClr val="000000"/>
                </a:solidFill>
                <a:effectLst/>
                <a:highlight>
                  <a:srgbClr val="C0C0C0"/>
                </a:highlight>
                <a:latin typeface="Calibri" panose="020F0502020204030204" pitchFamily="34" charset="0"/>
              </a:rPr>
              <a:t>respecting the dynamic nature of language change, students’ own language use, cultural practice, beliefs, traditions, and values, and funds of knowledge. </a:t>
            </a:r>
            <a:endParaRPr lang="en-US" b="0" i="0" dirty="0">
              <a:solidFill>
                <a:srgbClr val="000000"/>
              </a:solidFill>
              <a:effectLst/>
              <a:highlight>
                <a:srgbClr val="C0C0C0"/>
              </a:highlight>
              <a:latin typeface="Segoe UI" panose="020B0502040204020203" pitchFamily="34" charset="0"/>
            </a:endParaRPr>
          </a:p>
          <a:p>
            <a:pPr marL="0" indent="0" algn="l" rtl="0" fontAlgn="base">
              <a:buNone/>
            </a:pPr>
            <a:r>
              <a:rPr lang="en-US" sz="2800" b="0" i="0" dirty="0">
                <a:solidFill>
                  <a:srgbClr val="000000"/>
                </a:solidFill>
                <a:effectLst/>
                <a:latin typeface="Calibri" panose="020F0502020204030204" pitchFamily="34" charset="0"/>
              </a:rPr>
              <a:t>BTPE 1.4: Beginning bilingual teachers </a:t>
            </a:r>
            <a:r>
              <a:rPr lang="en-US" sz="2800" b="0" i="0" dirty="0">
                <a:solidFill>
                  <a:srgbClr val="000000"/>
                </a:solidFill>
                <a:effectLst/>
                <a:highlight>
                  <a:srgbClr val="C0C0C0"/>
                </a:highlight>
                <a:latin typeface="Calibri" panose="020F0502020204030204" pitchFamily="34" charset="0"/>
              </a:rPr>
              <a:t>recognize students’ transnational educational and cultural experiences and ongoing transnational participation of their communities and apply these understandings within culturally and linguistically appropriate learning activities and engagement with families</a:t>
            </a:r>
            <a:r>
              <a:rPr lang="en-US" sz="2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marL="0" indent="0" algn="l" rtl="0" fontAlgn="base">
              <a:buNone/>
            </a:pPr>
            <a:r>
              <a:rPr lang="en-US" sz="2800" b="0" i="0" dirty="0">
                <a:solidFill>
                  <a:srgbClr val="000000"/>
                </a:solidFill>
                <a:effectLst/>
                <a:latin typeface="Calibri" panose="020F0502020204030204" pitchFamily="34" charset="0"/>
              </a:rPr>
              <a:t>BTPE 6.1: Beginning bilingual teachers </a:t>
            </a:r>
            <a:r>
              <a:rPr lang="en-US" sz="2800" b="0" i="0" dirty="0">
                <a:solidFill>
                  <a:srgbClr val="000000"/>
                </a:solidFill>
                <a:effectLst/>
                <a:highlight>
                  <a:srgbClr val="C0C0C0"/>
                </a:highlight>
                <a:latin typeface="Calibri" panose="020F0502020204030204" pitchFamily="34" charset="0"/>
              </a:rPr>
              <a:t>demonstrate awareness of historical bias and practices of institutional racism and identify and mitigate these biases and practices in their own thinking, instructional planning, and interactions with students, colleagues, family, and community members </a:t>
            </a:r>
            <a:r>
              <a:rPr lang="en-US" sz="2800" b="0" i="0" dirty="0">
                <a:solidFill>
                  <a:srgbClr val="000000"/>
                </a:solidFill>
                <a:effectLst/>
                <a:latin typeface="Calibri" panose="020F0502020204030204" pitchFamily="34" charset="0"/>
              </a:rPr>
              <a:t>to support and increase student biliteracy levels. </a:t>
            </a:r>
            <a:endParaRPr lang="en-US" b="0" i="0" dirty="0">
              <a:solidFill>
                <a:srgbClr val="000000"/>
              </a:solidFill>
              <a:effectLst/>
              <a:latin typeface="Segoe UI" panose="020B0502040204020203" pitchFamily="34" charset="0"/>
            </a:endParaRPr>
          </a:p>
          <a:p>
            <a:pPr marL="0" indent="0" algn="l" rtl="0" fontAlgn="base">
              <a:buNone/>
            </a:pPr>
            <a:r>
              <a:rPr lang="en-US" sz="2800" b="0" i="0" dirty="0">
                <a:solidFill>
                  <a:srgbClr val="000000"/>
                </a:solidFill>
                <a:effectLst/>
                <a:latin typeface="Calibri" panose="020F0502020204030204" pitchFamily="34" charset="0"/>
              </a:rPr>
              <a:t>BTPE 6.3: Beginning bilingual teachers </a:t>
            </a:r>
            <a:r>
              <a:rPr lang="en-US" sz="2800" b="0" i="0" dirty="0">
                <a:solidFill>
                  <a:srgbClr val="000000"/>
                </a:solidFill>
                <a:effectLst/>
                <a:highlight>
                  <a:srgbClr val="C0C0C0"/>
                </a:highlight>
                <a:latin typeface="Calibri" panose="020F0502020204030204" pitchFamily="34" charset="0"/>
              </a:rPr>
              <a:t>demonstrate awareness of organizations committed to the advancement of bilingual education</a:t>
            </a:r>
            <a:r>
              <a:rPr lang="en-US" sz="2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marL="0" indent="0" algn="l" rtl="0" fontAlgn="base">
              <a:buNone/>
            </a:pPr>
            <a:r>
              <a:rPr lang="en-US" sz="2800" b="0" i="0" dirty="0">
                <a:solidFill>
                  <a:srgbClr val="000000"/>
                </a:solidFill>
                <a:effectLst/>
                <a:latin typeface="Calibri" panose="020F0502020204030204" pitchFamily="34" charset="0"/>
              </a:rPr>
              <a:t>BTPE 6.6: Beginning bilingual teachers </a:t>
            </a:r>
            <a:r>
              <a:rPr lang="en-US" sz="2800" b="0" i="0" dirty="0">
                <a:solidFill>
                  <a:srgbClr val="000000"/>
                </a:solidFill>
                <a:effectLst/>
                <a:highlight>
                  <a:srgbClr val="C0C0C0"/>
                </a:highlight>
                <a:latin typeface="Calibri" panose="020F0502020204030204" pitchFamily="34" charset="0"/>
              </a:rPr>
              <a:t>recognize the negative effects on students of stereotyping, lack of valuing language varieties/dialects used by students, families, and communities, and lack of valuing the diversity, dimensionality of language.</a:t>
            </a:r>
            <a:endParaRPr lang="en-US" b="0" i="0" dirty="0">
              <a:solidFill>
                <a:srgbClr val="000000"/>
              </a:solidFill>
              <a:effectLst/>
              <a:highlight>
                <a:srgbClr val="C0C0C0"/>
              </a:highlight>
              <a:latin typeface="Segoe UI" panose="020B0502040204020203" pitchFamily="34" charset="0"/>
            </a:endParaRPr>
          </a:p>
          <a:p>
            <a:endParaRPr lang="en-US" dirty="0"/>
          </a:p>
        </p:txBody>
      </p:sp>
    </p:spTree>
    <p:extLst>
      <p:ext uri="{BB962C8B-B14F-4D97-AF65-F5344CB8AC3E}">
        <p14:creationId xmlns:p14="http://schemas.microsoft.com/office/powerpoint/2010/main" val="182565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DA02-41D7-CB0C-B7D5-4EFA515D254B}"/>
              </a:ext>
            </a:extLst>
          </p:cNvPr>
          <p:cNvSpPr>
            <a:spLocks noGrp="1"/>
          </p:cNvSpPr>
          <p:nvPr>
            <p:ph type="title"/>
          </p:nvPr>
        </p:nvSpPr>
        <p:spPr/>
        <p:txBody>
          <a:bodyPr>
            <a:normAutofit/>
          </a:bodyPr>
          <a:lstStyle/>
          <a:p>
            <a:r>
              <a:rPr lang="en-US" sz="4000" dirty="0"/>
              <a:t>Redefinition of “culture” in BTPEs</a:t>
            </a:r>
          </a:p>
        </p:txBody>
      </p:sp>
      <p:sp>
        <p:nvSpPr>
          <p:cNvPr id="3" name="Content Placeholder 2">
            <a:extLst>
              <a:ext uri="{FF2B5EF4-FFF2-40B4-BE49-F238E27FC236}">
                <a16:creationId xmlns:a16="http://schemas.microsoft.com/office/drawing/2014/main" id="{33F8F836-FA9D-3E38-F7FC-319FA77E7A94}"/>
              </a:ext>
            </a:extLst>
          </p:cNvPr>
          <p:cNvSpPr>
            <a:spLocks noGrp="1"/>
          </p:cNvSpPr>
          <p:nvPr>
            <p:ph idx="1"/>
          </p:nvPr>
        </p:nvSpPr>
        <p:spPr/>
        <p:txBody>
          <a:bodyPr>
            <a:normAutofit fontScale="85000" lnSpcReduction="10000"/>
          </a:bodyPr>
          <a:lstStyle/>
          <a:p>
            <a:r>
              <a:rPr lang="en-US" dirty="0"/>
              <a:t>“Culture” framed in local (students, families, communities) and transnational terms : ongoing experiences of transnationalism – seeing and using both as assets in classroom</a:t>
            </a:r>
          </a:p>
          <a:p>
            <a:r>
              <a:rPr lang="en-US" dirty="0"/>
              <a:t>Clearer emphasis on linguistic and cultural respect as part of cultural knowledge:  “</a:t>
            </a:r>
            <a:r>
              <a:rPr lang="en-US" sz="2800" b="0" i="0" dirty="0">
                <a:solidFill>
                  <a:srgbClr val="000000"/>
                </a:solidFill>
                <a:effectLst/>
                <a:latin typeface="Calibri" panose="020F0502020204030204" pitchFamily="34" charset="0"/>
              </a:rPr>
              <a:t>the dynamic nature of language change, students’ own language use, cultural practice, beliefs, traditions, and values, and funds of knowledge.”  </a:t>
            </a:r>
          </a:p>
          <a:p>
            <a:r>
              <a:rPr lang="en-US" sz="2800" b="0" i="0" dirty="0">
                <a:solidFill>
                  <a:srgbClr val="000000"/>
                </a:solidFill>
                <a:effectLst/>
              </a:rPr>
              <a:t>Focus on understanding linguistic complexity and valuing language varieties, diversity or dimensionality </a:t>
            </a:r>
          </a:p>
          <a:p>
            <a:r>
              <a:rPr lang="en-US" sz="2800" b="0" i="0" dirty="0">
                <a:solidFill>
                  <a:srgbClr val="000000"/>
                </a:solidFill>
                <a:effectLst/>
              </a:rPr>
              <a:t>History focused on bias and institutional racism/</a:t>
            </a:r>
            <a:r>
              <a:rPr lang="en-US" sz="2800" b="0" i="0" dirty="0" err="1">
                <a:solidFill>
                  <a:srgbClr val="000000"/>
                </a:solidFill>
                <a:effectLst/>
              </a:rPr>
              <a:t>linguisism</a:t>
            </a:r>
            <a:r>
              <a:rPr lang="en-US" sz="2800" b="0" i="0" dirty="0">
                <a:solidFill>
                  <a:srgbClr val="000000"/>
                </a:solidFill>
                <a:effectLst/>
              </a:rPr>
              <a:t> and efforts to resist:  learning about the organizations committed to bilingual education and justice, in the past and now</a:t>
            </a:r>
          </a:p>
          <a:p>
            <a:pPr marL="0" indent="0">
              <a:buNone/>
            </a:pPr>
            <a:endParaRPr lang="en-US" dirty="0"/>
          </a:p>
        </p:txBody>
      </p:sp>
    </p:spTree>
    <p:extLst>
      <p:ext uri="{BB962C8B-B14F-4D97-AF65-F5344CB8AC3E}">
        <p14:creationId xmlns:p14="http://schemas.microsoft.com/office/powerpoint/2010/main" val="200802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E119-0722-0D3F-2EFC-D8B2190F14B1}"/>
              </a:ext>
            </a:extLst>
          </p:cNvPr>
          <p:cNvSpPr>
            <a:spLocks noGrp="1"/>
          </p:cNvSpPr>
          <p:nvPr>
            <p:ph type="title"/>
          </p:nvPr>
        </p:nvSpPr>
        <p:spPr/>
        <p:txBody>
          <a:bodyPr>
            <a:normAutofit/>
          </a:bodyPr>
          <a:lstStyle/>
          <a:p>
            <a:r>
              <a:rPr lang="en-US" sz="4000" dirty="0"/>
              <a:t>Recent Resources for Course Adaptations</a:t>
            </a:r>
          </a:p>
        </p:txBody>
      </p:sp>
      <p:sp>
        <p:nvSpPr>
          <p:cNvPr id="3" name="Content Placeholder 2">
            <a:extLst>
              <a:ext uri="{FF2B5EF4-FFF2-40B4-BE49-F238E27FC236}">
                <a16:creationId xmlns:a16="http://schemas.microsoft.com/office/drawing/2014/main" id="{A2D6EB8D-3B8B-55ED-FB9B-DC45AE5F98C0}"/>
              </a:ext>
            </a:extLst>
          </p:cNvPr>
          <p:cNvSpPr>
            <a:spLocks noGrp="1"/>
          </p:cNvSpPr>
          <p:nvPr>
            <p:ph idx="1"/>
          </p:nvPr>
        </p:nvSpPr>
        <p:spPr/>
        <p:txBody>
          <a:bodyPr>
            <a:normAutofit fontScale="92500" lnSpcReduction="10000"/>
          </a:bodyPr>
          <a:lstStyle/>
          <a:p>
            <a:pPr marL="182880" indent="-274320">
              <a:buNone/>
            </a:pPr>
            <a:r>
              <a:rPr lang="en-US" dirty="0"/>
              <a:t>Ada, A. F.; </a:t>
            </a:r>
            <a:r>
              <a:rPr lang="en-US" dirty="0" err="1"/>
              <a:t>Campoy</a:t>
            </a:r>
            <a:r>
              <a:rPr lang="en-US" dirty="0"/>
              <a:t>, F. I.; &amp; Baker, C.  (2017) </a:t>
            </a:r>
            <a:r>
              <a:rPr lang="en-US" i="1" dirty="0" err="1"/>
              <a:t>Guía</a:t>
            </a:r>
            <a:r>
              <a:rPr lang="en-US" i="1" dirty="0"/>
              <a:t> para padres y maestros de </a:t>
            </a:r>
            <a:r>
              <a:rPr lang="en-US" i="1" dirty="0" err="1"/>
              <a:t>niños</a:t>
            </a:r>
            <a:r>
              <a:rPr lang="en-US" i="1" dirty="0"/>
              <a:t> </a:t>
            </a:r>
            <a:r>
              <a:rPr lang="en-US" i="1" dirty="0" err="1"/>
              <a:t>bilingües</a:t>
            </a:r>
            <a:r>
              <a:rPr lang="en-US" i="1" dirty="0"/>
              <a:t>.</a:t>
            </a:r>
            <a:r>
              <a:rPr lang="en-US" dirty="0"/>
              <a:t>  2a </a:t>
            </a:r>
            <a:r>
              <a:rPr lang="en-US" dirty="0" err="1"/>
              <a:t>edición</a:t>
            </a:r>
            <a:r>
              <a:rPr lang="en-US" dirty="0"/>
              <a:t>. Multilingual Matters.</a:t>
            </a:r>
          </a:p>
          <a:p>
            <a:pPr marL="182880" indent="-274320">
              <a:buNone/>
            </a:pPr>
            <a:r>
              <a:rPr lang="en-US" dirty="0"/>
              <a:t>Flores, N; Tseng, A.; &amp; </a:t>
            </a:r>
            <a:r>
              <a:rPr lang="en-US" dirty="0" err="1"/>
              <a:t>Subtirelu</a:t>
            </a:r>
            <a:r>
              <a:rPr lang="en-US" dirty="0"/>
              <a:t>, N (Eds.). (2021). </a:t>
            </a:r>
            <a:r>
              <a:rPr lang="en-US" i="1" dirty="0"/>
              <a:t>Bilingualism for all?: </a:t>
            </a:r>
            <a:r>
              <a:rPr lang="en-US" i="1" dirty="0" err="1"/>
              <a:t>Raciolinguistic</a:t>
            </a:r>
            <a:r>
              <a:rPr lang="en-US" i="1" dirty="0"/>
              <a:t> perspectives on dual language education in the United States.</a:t>
            </a:r>
            <a:r>
              <a:rPr lang="en-US" dirty="0"/>
              <a:t> Multilingual Matters.</a:t>
            </a:r>
          </a:p>
          <a:p>
            <a:pPr marL="182880" indent="-274320">
              <a:buNone/>
            </a:pPr>
            <a:r>
              <a:rPr lang="en-US" dirty="0"/>
              <a:t>Gandara, P. &amp; Jensen, B. (Eds.) (2021).  </a:t>
            </a:r>
            <a:r>
              <a:rPr lang="en-US" i="1" dirty="0"/>
              <a:t>The students we share:  Preparing US and Mexican educators for our transnational future.</a:t>
            </a:r>
            <a:r>
              <a:rPr lang="en-US" dirty="0"/>
              <a:t> SUNY.</a:t>
            </a:r>
          </a:p>
          <a:p>
            <a:pPr marL="182880" indent="-274320">
              <a:buNone/>
            </a:pPr>
            <a:r>
              <a:rPr lang="en-US" dirty="0"/>
              <a:t>Garcia, O. &amp; </a:t>
            </a:r>
            <a:r>
              <a:rPr lang="en-US" dirty="0" err="1"/>
              <a:t>Kleifgen</a:t>
            </a:r>
            <a:r>
              <a:rPr lang="en-US" dirty="0"/>
              <a:t>, J. A. (2018). </a:t>
            </a:r>
            <a:r>
              <a:rPr lang="en-US" i="1" dirty="0"/>
              <a:t>Educating emergent bilinguals:  Policies, programs, and practices for English Learners.</a:t>
            </a:r>
            <a:r>
              <a:rPr lang="en-US" dirty="0"/>
              <a:t>  2</a:t>
            </a:r>
            <a:r>
              <a:rPr lang="en-US" baseline="30000" dirty="0"/>
              <a:t>nd</a:t>
            </a:r>
            <a:r>
              <a:rPr lang="en-US" dirty="0"/>
              <a:t> Edition. Teachers College.</a:t>
            </a:r>
          </a:p>
          <a:p>
            <a:pPr marL="0" indent="0">
              <a:buNone/>
            </a:pPr>
            <a:endParaRPr lang="en-US" dirty="0"/>
          </a:p>
        </p:txBody>
      </p:sp>
    </p:spTree>
    <p:extLst>
      <p:ext uri="{BB962C8B-B14F-4D97-AF65-F5344CB8AC3E}">
        <p14:creationId xmlns:p14="http://schemas.microsoft.com/office/powerpoint/2010/main" val="3107189359"/>
      </p:ext>
    </p:extLst>
  </p:cSld>
  <p:clrMapOvr>
    <a:masterClrMapping/>
  </p:clrMapOvr>
</p:sld>
</file>

<file path=ppt/theme/theme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1164</Words>
  <Application>Microsoft Office PowerPoint</Application>
  <PresentationFormat>Widescreen</PresentationFormat>
  <Paragraphs>86</Paragraphs>
  <Slides>19</Slides>
  <Notes>3</Notes>
  <HiddenSlides>0</HiddenSlides>
  <MMClips>1</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19</vt:i4>
      </vt:variant>
    </vt:vector>
  </HeadingPairs>
  <TitlesOfParts>
    <vt:vector size="34" baseType="lpstr">
      <vt:lpstr>Arial</vt:lpstr>
      <vt:lpstr>Arial Rounded MT Bold</vt:lpstr>
      <vt:lpstr>Calibri</vt:lpstr>
      <vt:lpstr>Cambria</vt:lpstr>
      <vt:lpstr>Segoe UI</vt:lpstr>
      <vt:lpstr>8_Custom Design</vt:lpstr>
      <vt:lpstr>9_Custom Design</vt:lpstr>
      <vt:lpstr>7_Custom Design</vt:lpstr>
      <vt:lpstr>6_Custom Design</vt:lpstr>
      <vt:lpstr>5_Custom Design</vt:lpstr>
      <vt:lpstr>4_Custom Design</vt:lpstr>
      <vt:lpstr>2_Custom Design</vt:lpstr>
      <vt:lpstr>Custom Design</vt:lpstr>
      <vt:lpstr>1_Custom Design</vt:lpstr>
      <vt:lpstr>3_Custom Design</vt:lpstr>
      <vt:lpstr>Beyond just-policy transition: </vt:lpstr>
      <vt:lpstr>CABTE California Association  for Bilingual Teacher Educators</vt:lpstr>
      <vt:lpstr>Objectives</vt:lpstr>
      <vt:lpstr>Reframing Culture:   From Essentialist Concepts to Human Transnational Experience</vt:lpstr>
      <vt:lpstr>Changing Cultural Paradigms</vt:lpstr>
      <vt:lpstr>An aside: CSET Spanish V</vt:lpstr>
      <vt:lpstr>Changing Cultural Paradigms 2</vt:lpstr>
      <vt:lpstr>Redefinition of “culture” in BTPEs</vt:lpstr>
      <vt:lpstr>Recent Resources for Course Adaptations</vt:lpstr>
      <vt:lpstr>Recent Resources for Course Adaptations, cont.</vt:lpstr>
      <vt:lpstr>Aligning structures,  deepening practice:   Seizing the opportunity as a community of practice</vt:lpstr>
      <vt:lpstr>PowerPoint Presentation</vt:lpstr>
      <vt:lpstr>PowerPoint Presentation</vt:lpstr>
      <vt:lpstr>PowerPoint Presentation</vt:lpstr>
      <vt:lpstr>Implications</vt:lpstr>
      <vt:lpstr>Advocating for a new legitimacy  of languages and language use in the dual language classroom </vt:lpstr>
      <vt:lpstr>PowerPoint Presentation</vt:lpstr>
      <vt:lpstr>PowerPoint Presentation</vt:lpstr>
      <vt:lpstr>CABTE California Association  for Bilingual Teacher Educators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Alan Jones</cp:lastModifiedBy>
  <cp:revision>6</cp:revision>
  <dcterms:created xsi:type="dcterms:W3CDTF">2022-10-01T01:56:31Z</dcterms:created>
  <dcterms:modified xsi:type="dcterms:W3CDTF">2023-04-15T20:47:27Z</dcterms:modified>
</cp:coreProperties>
</file>